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327" r:id="rId5"/>
    <p:sldId id="328" r:id="rId6"/>
    <p:sldId id="329" r:id="rId7"/>
    <p:sldId id="330" r:id="rId8"/>
    <p:sldId id="261" r:id="rId9"/>
    <p:sldId id="318" r:id="rId10"/>
    <p:sldId id="319" r:id="rId11"/>
    <p:sldId id="305" r:id="rId12"/>
    <p:sldId id="315" r:id="rId13"/>
    <p:sldId id="259" r:id="rId14"/>
    <p:sldId id="262" r:id="rId15"/>
    <p:sldId id="342" r:id="rId16"/>
    <p:sldId id="264" r:id="rId17"/>
    <p:sldId id="331" r:id="rId18"/>
    <p:sldId id="265" r:id="rId19"/>
    <p:sldId id="260" r:id="rId20"/>
    <p:sldId id="266" r:id="rId21"/>
    <p:sldId id="268" r:id="rId22"/>
    <p:sldId id="269" r:id="rId23"/>
    <p:sldId id="360" r:id="rId24"/>
    <p:sldId id="271" r:id="rId25"/>
    <p:sldId id="332" r:id="rId26"/>
    <p:sldId id="270" r:id="rId27"/>
    <p:sldId id="313" r:id="rId28"/>
    <p:sldId id="333" r:id="rId29"/>
    <p:sldId id="334" r:id="rId30"/>
    <p:sldId id="322" r:id="rId31"/>
    <p:sldId id="272" r:id="rId32"/>
    <p:sldId id="279" r:id="rId33"/>
    <p:sldId id="323" r:id="rId34"/>
    <p:sldId id="335" r:id="rId35"/>
    <p:sldId id="278" r:id="rId36"/>
    <p:sldId id="343" r:id="rId37"/>
    <p:sldId id="277" r:id="rId38"/>
    <p:sldId id="276" r:id="rId39"/>
    <p:sldId id="307" r:id="rId40"/>
    <p:sldId id="308" r:id="rId41"/>
    <p:sldId id="282" r:id="rId42"/>
    <p:sldId id="283" r:id="rId43"/>
    <p:sldId id="309" r:id="rId44"/>
    <p:sldId id="310" r:id="rId45"/>
    <p:sldId id="280" r:id="rId46"/>
    <p:sldId id="338" r:id="rId47"/>
    <p:sldId id="281" r:id="rId48"/>
    <p:sldId id="339" r:id="rId49"/>
    <p:sldId id="341" r:id="rId50"/>
    <p:sldId id="284" r:id="rId51"/>
    <p:sldId id="325" r:id="rId52"/>
    <p:sldId id="354" r:id="rId53"/>
    <p:sldId id="355" r:id="rId54"/>
    <p:sldId id="356" r:id="rId55"/>
    <p:sldId id="287" r:id="rId56"/>
    <p:sldId id="286" r:id="rId57"/>
    <p:sldId id="326" r:id="rId58"/>
    <p:sldId id="285" r:id="rId59"/>
    <p:sldId id="344" r:id="rId60"/>
    <p:sldId id="345" r:id="rId61"/>
    <p:sldId id="346" r:id="rId62"/>
    <p:sldId id="347" r:id="rId63"/>
    <p:sldId id="352" r:id="rId64"/>
    <p:sldId id="353" r:id="rId65"/>
    <p:sldId id="340" r:id="rId66"/>
    <p:sldId id="348" r:id="rId67"/>
    <p:sldId id="349" r:id="rId68"/>
    <p:sldId id="337" r:id="rId69"/>
    <p:sldId id="324" r:id="rId70"/>
    <p:sldId id="288" r:id="rId71"/>
    <p:sldId id="351" r:id="rId72"/>
    <p:sldId id="350" r:id="rId73"/>
    <p:sldId id="312" r:id="rId74"/>
    <p:sldId id="273" r:id="rId75"/>
    <p:sldId id="306" r:id="rId76"/>
    <p:sldId id="304" r:id="rId77"/>
    <p:sldId id="274" r:id="rId78"/>
    <p:sldId id="289" r:id="rId79"/>
    <p:sldId id="290" r:id="rId80"/>
    <p:sldId id="291" r:id="rId81"/>
    <p:sldId id="316" r:id="rId82"/>
    <p:sldId id="321" r:id="rId83"/>
    <p:sldId id="311" r:id="rId84"/>
    <p:sldId id="293" r:id="rId85"/>
    <p:sldId id="295" r:id="rId86"/>
    <p:sldId id="296" r:id="rId87"/>
    <p:sldId id="297" r:id="rId88"/>
    <p:sldId id="298" r:id="rId89"/>
    <p:sldId id="299" r:id="rId90"/>
    <p:sldId id="300" r:id="rId91"/>
    <p:sldId id="301" r:id="rId92"/>
    <p:sldId id="302" r:id="rId93"/>
    <p:sldId id="303" r:id="rId94"/>
    <p:sldId id="359" r:id="rId95"/>
    <p:sldId id="317" r:id="rId96"/>
  </p:sldIdLst>
  <p:sldSz cx="9144000" cy="5143500" type="screen16x9"/>
  <p:notesSz cx="6858000" cy="9144000"/>
  <p:embeddedFontLst>
    <p:embeddedFont>
      <p:font typeface="方正大黑简体" pitchFamily="65" charset="-122"/>
      <p:regular r:id="rId97"/>
    </p:embeddedFont>
    <p:embeddedFont>
      <p:font typeface="Calibri" pitchFamily="34" charset="0"/>
      <p:regular r:id="rId98"/>
      <p:bold r:id="rId99"/>
      <p:italic r:id="rId100"/>
      <p:boldItalic r:id="rId101"/>
    </p:embeddedFont>
    <p:embeddedFont>
      <p:font typeface="华文细黑" pitchFamily="2" charset="-122"/>
      <p:regular r:id="rId102"/>
    </p:embeddedFont>
    <p:embeddedFont>
      <p:font typeface="Arial Unicode MS" pitchFamily="34" charset="-122"/>
      <p:regular r:id="rId103"/>
    </p:embeddedFont>
    <p:embeddedFont>
      <p:font typeface="方正行楷简体" pitchFamily="65" charset="-122"/>
      <p:regular r:id="rId104"/>
    </p:embeddedFont>
    <p:embeddedFont>
      <p:font typeface="方正正中黑简体" pitchFamily="2" charset="-122"/>
      <p:regular r:id="rId105"/>
    </p:embeddedFont>
    <p:embeddedFont>
      <p:font typeface="微软雅黑" pitchFamily="34" charset="-122"/>
      <p:regular r:id="rId106"/>
      <p:bold r:id="rId10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  <a:srgbClr val="004D86"/>
    <a:srgbClr val="777777"/>
    <a:srgbClr val="C0C0C0"/>
    <a:srgbClr val="00B0F0"/>
    <a:srgbClr val="002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30" d="100"/>
          <a:sy n="130" d="100"/>
        </p:scale>
        <p:origin x="-1074" y="-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1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7.fntdata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CE0AE-7957-4E23-B1BC-6F72F45F942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6C5BEA5-82F7-47D9-A08E-5B65F399A973}">
      <dgm:prSet phldrT="[文本]" custT="1"/>
      <dgm:spPr/>
      <dgm:t>
        <a:bodyPr/>
        <a:lstStyle/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迭代一</a:t>
          </a:r>
          <a:endParaRPr lang="en-US" altLang="zh-CN" sz="1200" b="1" i="0" dirty="0" smtClean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语音对讲奠定用户基础</a:t>
          </a:r>
          <a:endParaRPr lang="zh-CN" altLang="en-US" sz="1200" dirty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F6F128CD-7C56-446F-8DB1-4E2573079C85}" type="parTrans" cxnId="{CE942E3F-D2ED-40A4-80D4-12B550530D36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D099847D-86CB-49FD-B230-9CDBD6D549B0}" type="sibTrans" cxnId="{CE942E3F-D2ED-40A4-80D4-12B550530D36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3D0CC072-FB83-493A-B623-F3211207699F}">
      <dgm:prSet phldrT="[文本]" custT="1"/>
      <dgm:spPr/>
      <dgm:t>
        <a:bodyPr/>
        <a:lstStyle/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迭代二</a:t>
          </a:r>
          <a:endParaRPr lang="en-US" altLang="zh-CN" sz="1200" b="1" i="0" dirty="0" smtClean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拓展关系链</a:t>
          </a:r>
          <a:endParaRPr lang="zh-CN" altLang="en-US" sz="1200" dirty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B3C9D707-8530-48A2-A5D2-D6C00A88E80B}" type="parTrans" cxnId="{D57C0D00-BB75-4B7C-B9EF-62754F04CC47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B0217660-C0F0-436C-8B10-6149FE9D2672}" type="sibTrans" cxnId="{D57C0D00-BB75-4B7C-B9EF-62754F04CC47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6CCB8E37-60A1-4D45-8A30-ACFC0C84D8CB}">
      <dgm:prSet phldrT="[文本]" custT="1"/>
      <dgm:spPr/>
      <dgm:t>
        <a:bodyPr/>
        <a:lstStyle/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迭代三</a:t>
          </a:r>
          <a:endParaRPr lang="en-US" altLang="zh-CN" sz="1200" b="1" i="0" dirty="0" smtClean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超越竞争对手与国际化</a:t>
          </a:r>
          <a:endParaRPr lang="zh-CN" altLang="en-US" sz="1200" dirty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B77C4D21-6F41-44F3-ABFC-8F43A38D210D}" type="parTrans" cxnId="{C6B47E7C-B674-4F52-A406-D1DB7773E0A4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FFBB9FDD-BCAE-421A-BAAE-AC36514B66CC}" type="sibTrans" cxnId="{C6B47E7C-B674-4F52-A406-D1DB7773E0A4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25905D21-27B9-4AA0-A3CE-EF6935BB3206}">
      <dgm:prSet phldrT="[文本]" custT="1"/>
      <dgm:spPr/>
      <dgm:t>
        <a:bodyPr/>
        <a:lstStyle/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迭代四</a:t>
          </a:r>
          <a:endParaRPr lang="en-US" altLang="zh-CN" sz="1200" b="1" i="0" dirty="0" smtClean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从工具到平台</a:t>
          </a:r>
          <a:endParaRPr lang="zh-CN" altLang="en-US" sz="1200" dirty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42F15A73-ED39-4019-ADA5-8933C1A986C1}" type="parTrans" cxnId="{C6D71E3C-14FD-4C42-9F6B-8990551FA75E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E4FA2FFE-0B22-46E1-AE9C-A2D2A96E30A3}" type="sibTrans" cxnId="{C6D71E3C-14FD-4C42-9F6B-8990551FA75E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E7DE2F6F-3AF5-47AF-9773-E12FC76D6758}">
      <dgm:prSet phldrT="[文本]" custT="1"/>
      <dgm:spPr/>
      <dgm:t>
        <a:bodyPr/>
        <a:lstStyle/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迭代五</a:t>
          </a:r>
          <a:endParaRPr lang="en-US" altLang="zh-CN" sz="1200" b="1" i="0" dirty="0" smtClean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r>
            <a:rPr lang="zh-CN" altLang="en-US" sz="12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rPr>
            <a:t>创建盈利模式</a:t>
          </a:r>
          <a:endParaRPr lang="zh-CN" altLang="en-US" sz="1200" dirty="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A9B614BB-7B0A-4979-815E-59DE193EAC88}" type="parTrans" cxnId="{482E5C61-00F4-4C24-BA39-B70FFA42B50D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EE93CFAF-5B6E-4437-AA7E-A6CACF9F6D90}" type="sibTrans" cxnId="{482E5C61-00F4-4C24-BA39-B70FFA42B50D}">
      <dgm:prSet/>
      <dgm:spPr/>
      <dgm:t>
        <a:bodyPr/>
        <a:lstStyle/>
        <a:p>
          <a:endParaRPr lang="zh-CN" altLang="en-US" sz="1200">
            <a:solidFill>
              <a:schemeClr val="tx1">
                <a:lumMod val="95000"/>
                <a:lumOff val="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F3806B42-3375-4E8B-AD25-5CCE626559EE}" type="pres">
      <dgm:prSet presAssocID="{99ECE0AE-7957-4E23-B1BC-6F72F45F942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8922C374-27B9-40EA-8E44-6FFE86CEDC6C}" type="pres">
      <dgm:prSet presAssocID="{36C5BEA5-82F7-47D9-A08E-5B65F399A973}" presName="composite" presStyleCnt="0"/>
      <dgm:spPr/>
    </dgm:pt>
    <dgm:pt modelId="{57C4A11D-5EE9-4F27-9C1C-7315A19FF6D1}" type="pres">
      <dgm:prSet presAssocID="{36C5BEA5-82F7-47D9-A08E-5B65F399A973}" presName="LShape" presStyleLbl="alignNode1" presStyleIdx="0" presStyleCnt="9"/>
      <dgm:spPr/>
    </dgm:pt>
    <dgm:pt modelId="{52D96760-8FBC-42A4-ACBA-437EACD0D25A}" type="pres">
      <dgm:prSet presAssocID="{36C5BEA5-82F7-47D9-A08E-5B65F399A97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D80789C-87A1-46E0-98D0-2F91BA9A0F68}" type="pres">
      <dgm:prSet presAssocID="{36C5BEA5-82F7-47D9-A08E-5B65F399A973}" presName="Triangle" presStyleLbl="alignNode1" presStyleIdx="1" presStyleCnt="9"/>
      <dgm:spPr/>
    </dgm:pt>
    <dgm:pt modelId="{494E9367-91B5-4D1D-8851-17D742F5ED60}" type="pres">
      <dgm:prSet presAssocID="{D099847D-86CB-49FD-B230-9CDBD6D549B0}" presName="sibTrans" presStyleCnt="0"/>
      <dgm:spPr/>
    </dgm:pt>
    <dgm:pt modelId="{DDD316BE-55F1-433E-8B85-8B4E868DA8BD}" type="pres">
      <dgm:prSet presAssocID="{D099847D-86CB-49FD-B230-9CDBD6D549B0}" presName="space" presStyleCnt="0"/>
      <dgm:spPr/>
    </dgm:pt>
    <dgm:pt modelId="{F0BB1488-396C-4E33-948E-CC3D85CA51D2}" type="pres">
      <dgm:prSet presAssocID="{3D0CC072-FB83-493A-B623-F3211207699F}" presName="composite" presStyleCnt="0"/>
      <dgm:spPr/>
    </dgm:pt>
    <dgm:pt modelId="{0E2C160D-96E7-4FF8-990E-225A681C0027}" type="pres">
      <dgm:prSet presAssocID="{3D0CC072-FB83-493A-B623-F3211207699F}" presName="LShape" presStyleLbl="alignNode1" presStyleIdx="2" presStyleCnt="9"/>
      <dgm:spPr/>
    </dgm:pt>
    <dgm:pt modelId="{46AD4BE3-A890-4453-ADB3-1FA14BCF56A2}" type="pres">
      <dgm:prSet presAssocID="{3D0CC072-FB83-493A-B623-F3211207699F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1485A2-06CD-46FC-9826-2E610080B853}" type="pres">
      <dgm:prSet presAssocID="{3D0CC072-FB83-493A-B623-F3211207699F}" presName="Triangle" presStyleLbl="alignNode1" presStyleIdx="3" presStyleCnt="9"/>
      <dgm:spPr/>
    </dgm:pt>
    <dgm:pt modelId="{8E134E86-B508-4FBE-AC8D-F5C6FAE3EC70}" type="pres">
      <dgm:prSet presAssocID="{B0217660-C0F0-436C-8B10-6149FE9D2672}" presName="sibTrans" presStyleCnt="0"/>
      <dgm:spPr/>
    </dgm:pt>
    <dgm:pt modelId="{4D8C21A8-DBE2-4CF2-9AD2-498748376ABC}" type="pres">
      <dgm:prSet presAssocID="{B0217660-C0F0-436C-8B10-6149FE9D2672}" presName="space" presStyleCnt="0"/>
      <dgm:spPr/>
    </dgm:pt>
    <dgm:pt modelId="{F5EC6C44-88D0-4E34-8494-BEE65AFA62EB}" type="pres">
      <dgm:prSet presAssocID="{6CCB8E37-60A1-4D45-8A30-ACFC0C84D8CB}" presName="composite" presStyleCnt="0"/>
      <dgm:spPr/>
    </dgm:pt>
    <dgm:pt modelId="{53F02D35-21CE-473E-834B-D830562D1540}" type="pres">
      <dgm:prSet presAssocID="{6CCB8E37-60A1-4D45-8A30-ACFC0C84D8CB}" presName="LShape" presStyleLbl="alignNode1" presStyleIdx="4" presStyleCnt="9"/>
      <dgm:spPr/>
    </dgm:pt>
    <dgm:pt modelId="{1CB020EC-3D2C-4374-BAD5-CD335B9AAF3B}" type="pres">
      <dgm:prSet presAssocID="{6CCB8E37-60A1-4D45-8A30-ACFC0C84D8CB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4BA5EF-AACB-4C88-9EF6-0FA04D0F1832}" type="pres">
      <dgm:prSet presAssocID="{6CCB8E37-60A1-4D45-8A30-ACFC0C84D8CB}" presName="Triangle" presStyleLbl="alignNode1" presStyleIdx="5" presStyleCnt="9"/>
      <dgm:spPr/>
    </dgm:pt>
    <dgm:pt modelId="{968265D5-34E0-45DF-A3AE-1C31D6CA205E}" type="pres">
      <dgm:prSet presAssocID="{FFBB9FDD-BCAE-421A-BAAE-AC36514B66CC}" presName="sibTrans" presStyleCnt="0"/>
      <dgm:spPr/>
    </dgm:pt>
    <dgm:pt modelId="{14D98827-CDB0-4052-B364-F1E1CBE5EDC2}" type="pres">
      <dgm:prSet presAssocID="{FFBB9FDD-BCAE-421A-BAAE-AC36514B66CC}" presName="space" presStyleCnt="0"/>
      <dgm:spPr/>
    </dgm:pt>
    <dgm:pt modelId="{6DA987D9-565C-419B-BB9E-03562DCA61C9}" type="pres">
      <dgm:prSet presAssocID="{25905D21-27B9-4AA0-A3CE-EF6935BB3206}" presName="composite" presStyleCnt="0"/>
      <dgm:spPr/>
    </dgm:pt>
    <dgm:pt modelId="{C2FEF6C4-DCDF-4F3B-A18E-067C923B4BC2}" type="pres">
      <dgm:prSet presAssocID="{25905D21-27B9-4AA0-A3CE-EF6935BB3206}" presName="LShape" presStyleLbl="alignNode1" presStyleIdx="6" presStyleCnt="9"/>
      <dgm:spPr/>
    </dgm:pt>
    <dgm:pt modelId="{3D3BFFC5-8F96-4FAB-9471-B9F6642BEEE2}" type="pres">
      <dgm:prSet presAssocID="{25905D21-27B9-4AA0-A3CE-EF6935BB3206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ACADAE-9D09-4A63-95AE-1C890671F246}" type="pres">
      <dgm:prSet presAssocID="{25905D21-27B9-4AA0-A3CE-EF6935BB3206}" presName="Triangle" presStyleLbl="alignNode1" presStyleIdx="7" presStyleCnt="9"/>
      <dgm:spPr/>
    </dgm:pt>
    <dgm:pt modelId="{927A5325-BDEA-4A4E-9860-E082C701283C}" type="pres">
      <dgm:prSet presAssocID="{E4FA2FFE-0B22-46E1-AE9C-A2D2A96E30A3}" presName="sibTrans" presStyleCnt="0"/>
      <dgm:spPr/>
    </dgm:pt>
    <dgm:pt modelId="{01EB37E0-B061-4936-907A-E0ADD0CECAA6}" type="pres">
      <dgm:prSet presAssocID="{E4FA2FFE-0B22-46E1-AE9C-A2D2A96E30A3}" presName="space" presStyleCnt="0"/>
      <dgm:spPr/>
    </dgm:pt>
    <dgm:pt modelId="{D5C2EC10-7BD1-430C-B65B-D355BE6185C1}" type="pres">
      <dgm:prSet presAssocID="{E7DE2F6F-3AF5-47AF-9773-E12FC76D6758}" presName="composite" presStyleCnt="0"/>
      <dgm:spPr/>
    </dgm:pt>
    <dgm:pt modelId="{510F3082-C35B-4A33-BD72-0073B5615150}" type="pres">
      <dgm:prSet presAssocID="{E7DE2F6F-3AF5-47AF-9773-E12FC76D6758}" presName="LShape" presStyleLbl="alignNode1" presStyleIdx="8" presStyleCnt="9"/>
      <dgm:spPr/>
    </dgm:pt>
    <dgm:pt modelId="{FC8F85D3-0E8A-4E52-90D2-6A59ADBB9407}" type="pres">
      <dgm:prSet presAssocID="{E7DE2F6F-3AF5-47AF-9773-E12FC76D675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FBA20F9-57CF-4D63-9BCB-B83500E2187B}" type="presOf" srcId="{E7DE2F6F-3AF5-47AF-9773-E12FC76D6758}" destId="{FC8F85D3-0E8A-4E52-90D2-6A59ADBB9407}" srcOrd="0" destOrd="0" presId="urn:microsoft.com/office/officeart/2009/3/layout/StepUpProcess"/>
    <dgm:cxn modelId="{C6D71E3C-14FD-4C42-9F6B-8990551FA75E}" srcId="{99ECE0AE-7957-4E23-B1BC-6F72F45F942F}" destId="{25905D21-27B9-4AA0-A3CE-EF6935BB3206}" srcOrd="3" destOrd="0" parTransId="{42F15A73-ED39-4019-ADA5-8933C1A986C1}" sibTransId="{E4FA2FFE-0B22-46E1-AE9C-A2D2A96E30A3}"/>
    <dgm:cxn modelId="{0A5F83E4-A704-4AED-B341-A742E454D106}" type="presOf" srcId="{99ECE0AE-7957-4E23-B1BC-6F72F45F942F}" destId="{F3806B42-3375-4E8B-AD25-5CCE626559EE}" srcOrd="0" destOrd="0" presId="urn:microsoft.com/office/officeart/2009/3/layout/StepUpProcess"/>
    <dgm:cxn modelId="{D57C0D00-BB75-4B7C-B9EF-62754F04CC47}" srcId="{99ECE0AE-7957-4E23-B1BC-6F72F45F942F}" destId="{3D0CC072-FB83-493A-B623-F3211207699F}" srcOrd="1" destOrd="0" parTransId="{B3C9D707-8530-48A2-A5D2-D6C00A88E80B}" sibTransId="{B0217660-C0F0-436C-8B10-6149FE9D2672}"/>
    <dgm:cxn modelId="{7A14D688-AAFF-4C36-8E66-205E65F7E392}" type="presOf" srcId="{36C5BEA5-82F7-47D9-A08E-5B65F399A973}" destId="{52D96760-8FBC-42A4-ACBA-437EACD0D25A}" srcOrd="0" destOrd="0" presId="urn:microsoft.com/office/officeart/2009/3/layout/StepUpProcess"/>
    <dgm:cxn modelId="{7C791663-ADE5-4B41-A9D0-A9293D295B0E}" type="presOf" srcId="{3D0CC072-FB83-493A-B623-F3211207699F}" destId="{46AD4BE3-A890-4453-ADB3-1FA14BCF56A2}" srcOrd="0" destOrd="0" presId="urn:microsoft.com/office/officeart/2009/3/layout/StepUpProcess"/>
    <dgm:cxn modelId="{CE942E3F-D2ED-40A4-80D4-12B550530D36}" srcId="{99ECE0AE-7957-4E23-B1BC-6F72F45F942F}" destId="{36C5BEA5-82F7-47D9-A08E-5B65F399A973}" srcOrd="0" destOrd="0" parTransId="{F6F128CD-7C56-446F-8DB1-4E2573079C85}" sibTransId="{D099847D-86CB-49FD-B230-9CDBD6D549B0}"/>
    <dgm:cxn modelId="{85AF2C3B-9B78-48D5-8F81-5A554BD108C7}" type="presOf" srcId="{25905D21-27B9-4AA0-A3CE-EF6935BB3206}" destId="{3D3BFFC5-8F96-4FAB-9471-B9F6642BEEE2}" srcOrd="0" destOrd="0" presId="urn:microsoft.com/office/officeart/2009/3/layout/StepUpProcess"/>
    <dgm:cxn modelId="{482E5C61-00F4-4C24-BA39-B70FFA42B50D}" srcId="{99ECE0AE-7957-4E23-B1BC-6F72F45F942F}" destId="{E7DE2F6F-3AF5-47AF-9773-E12FC76D6758}" srcOrd="4" destOrd="0" parTransId="{A9B614BB-7B0A-4979-815E-59DE193EAC88}" sibTransId="{EE93CFAF-5B6E-4437-AA7E-A6CACF9F6D90}"/>
    <dgm:cxn modelId="{6EA7A66D-4FBC-42B4-B750-D6E7C0ED7BE8}" type="presOf" srcId="{6CCB8E37-60A1-4D45-8A30-ACFC0C84D8CB}" destId="{1CB020EC-3D2C-4374-BAD5-CD335B9AAF3B}" srcOrd="0" destOrd="0" presId="urn:microsoft.com/office/officeart/2009/3/layout/StepUpProcess"/>
    <dgm:cxn modelId="{C6B47E7C-B674-4F52-A406-D1DB7773E0A4}" srcId="{99ECE0AE-7957-4E23-B1BC-6F72F45F942F}" destId="{6CCB8E37-60A1-4D45-8A30-ACFC0C84D8CB}" srcOrd="2" destOrd="0" parTransId="{B77C4D21-6F41-44F3-ABFC-8F43A38D210D}" sibTransId="{FFBB9FDD-BCAE-421A-BAAE-AC36514B66CC}"/>
    <dgm:cxn modelId="{F605C815-743D-4E5D-B607-6146801BB9BC}" type="presParOf" srcId="{F3806B42-3375-4E8B-AD25-5CCE626559EE}" destId="{8922C374-27B9-40EA-8E44-6FFE86CEDC6C}" srcOrd="0" destOrd="0" presId="urn:microsoft.com/office/officeart/2009/3/layout/StepUpProcess"/>
    <dgm:cxn modelId="{9117B327-7E73-4BD3-9A0F-DB54F76D8AF4}" type="presParOf" srcId="{8922C374-27B9-40EA-8E44-6FFE86CEDC6C}" destId="{57C4A11D-5EE9-4F27-9C1C-7315A19FF6D1}" srcOrd="0" destOrd="0" presId="urn:microsoft.com/office/officeart/2009/3/layout/StepUpProcess"/>
    <dgm:cxn modelId="{0A602492-88E8-4CCE-A9B0-D92AC900EB80}" type="presParOf" srcId="{8922C374-27B9-40EA-8E44-6FFE86CEDC6C}" destId="{52D96760-8FBC-42A4-ACBA-437EACD0D25A}" srcOrd="1" destOrd="0" presId="urn:microsoft.com/office/officeart/2009/3/layout/StepUpProcess"/>
    <dgm:cxn modelId="{DE819C4A-2F50-42CC-8447-7BC0053A1410}" type="presParOf" srcId="{8922C374-27B9-40EA-8E44-6FFE86CEDC6C}" destId="{8D80789C-87A1-46E0-98D0-2F91BA9A0F68}" srcOrd="2" destOrd="0" presId="urn:microsoft.com/office/officeart/2009/3/layout/StepUpProcess"/>
    <dgm:cxn modelId="{17D8E8FB-2300-415B-94C6-9B095DCBFCCD}" type="presParOf" srcId="{F3806B42-3375-4E8B-AD25-5CCE626559EE}" destId="{494E9367-91B5-4D1D-8851-17D742F5ED60}" srcOrd="1" destOrd="0" presId="urn:microsoft.com/office/officeart/2009/3/layout/StepUpProcess"/>
    <dgm:cxn modelId="{E4824B15-1A25-4F74-94E5-AEF5C5E31B72}" type="presParOf" srcId="{494E9367-91B5-4D1D-8851-17D742F5ED60}" destId="{DDD316BE-55F1-433E-8B85-8B4E868DA8BD}" srcOrd="0" destOrd="0" presId="urn:microsoft.com/office/officeart/2009/3/layout/StepUpProcess"/>
    <dgm:cxn modelId="{21D43F99-F8C9-4C4B-87BC-79323BF1468E}" type="presParOf" srcId="{F3806B42-3375-4E8B-AD25-5CCE626559EE}" destId="{F0BB1488-396C-4E33-948E-CC3D85CA51D2}" srcOrd="2" destOrd="0" presId="urn:microsoft.com/office/officeart/2009/3/layout/StepUpProcess"/>
    <dgm:cxn modelId="{39134275-B9F1-46D3-B3E7-A4A7BB703A9E}" type="presParOf" srcId="{F0BB1488-396C-4E33-948E-CC3D85CA51D2}" destId="{0E2C160D-96E7-4FF8-990E-225A681C0027}" srcOrd="0" destOrd="0" presId="urn:microsoft.com/office/officeart/2009/3/layout/StepUpProcess"/>
    <dgm:cxn modelId="{2CCF84DE-3F17-4445-B6D3-8E0A2C93DF8C}" type="presParOf" srcId="{F0BB1488-396C-4E33-948E-CC3D85CA51D2}" destId="{46AD4BE3-A890-4453-ADB3-1FA14BCF56A2}" srcOrd="1" destOrd="0" presId="urn:microsoft.com/office/officeart/2009/3/layout/StepUpProcess"/>
    <dgm:cxn modelId="{B6661167-6909-4773-90A5-8506826A6154}" type="presParOf" srcId="{F0BB1488-396C-4E33-948E-CC3D85CA51D2}" destId="{201485A2-06CD-46FC-9826-2E610080B853}" srcOrd="2" destOrd="0" presId="urn:microsoft.com/office/officeart/2009/3/layout/StepUpProcess"/>
    <dgm:cxn modelId="{57FE9AFC-AA60-47C8-8616-72239347F6FB}" type="presParOf" srcId="{F3806B42-3375-4E8B-AD25-5CCE626559EE}" destId="{8E134E86-B508-4FBE-AC8D-F5C6FAE3EC70}" srcOrd="3" destOrd="0" presId="urn:microsoft.com/office/officeart/2009/3/layout/StepUpProcess"/>
    <dgm:cxn modelId="{E83408C5-E3E0-4476-A608-11523D7A95AB}" type="presParOf" srcId="{8E134E86-B508-4FBE-AC8D-F5C6FAE3EC70}" destId="{4D8C21A8-DBE2-4CF2-9AD2-498748376ABC}" srcOrd="0" destOrd="0" presId="urn:microsoft.com/office/officeart/2009/3/layout/StepUpProcess"/>
    <dgm:cxn modelId="{72871899-B603-4108-99AE-8A5AD165BC0E}" type="presParOf" srcId="{F3806B42-3375-4E8B-AD25-5CCE626559EE}" destId="{F5EC6C44-88D0-4E34-8494-BEE65AFA62EB}" srcOrd="4" destOrd="0" presId="urn:microsoft.com/office/officeart/2009/3/layout/StepUpProcess"/>
    <dgm:cxn modelId="{BB491279-B779-450E-BB2A-BF8F91240ECD}" type="presParOf" srcId="{F5EC6C44-88D0-4E34-8494-BEE65AFA62EB}" destId="{53F02D35-21CE-473E-834B-D830562D1540}" srcOrd="0" destOrd="0" presId="urn:microsoft.com/office/officeart/2009/3/layout/StepUpProcess"/>
    <dgm:cxn modelId="{D3B1F7E8-0B35-4777-BFE5-D0EA59C4CBDC}" type="presParOf" srcId="{F5EC6C44-88D0-4E34-8494-BEE65AFA62EB}" destId="{1CB020EC-3D2C-4374-BAD5-CD335B9AAF3B}" srcOrd="1" destOrd="0" presId="urn:microsoft.com/office/officeart/2009/3/layout/StepUpProcess"/>
    <dgm:cxn modelId="{6AA61879-12B1-4ADD-985F-7EC31AFE409A}" type="presParOf" srcId="{F5EC6C44-88D0-4E34-8494-BEE65AFA62EB}" destId="{184BA5EF-AACB-4C88-9EF6-0FA04D0F1832}" srcOrd="2" destOrd="0" presId="urn:microsoft.com/office/officeart/2009/3/layout/StepUpProcess"/>
    <dgm:cxn modelId="{EA17E0D5-0CA6-4DD9-851C-F77E59C42351}" type="presParOf" srcId="{F3806B42-3375-4E8B-AD25-5CCE626559EE}" destId="{968265D5-34E0-45DF-A3AE-1C31D6CA205E}" srcOrd="5" destOrd="0" presId="urn:microsoft.com/office/officeart/2009/3/layout/StepUpProcess"/>
    <dgm:cxn modelId="{0D2695DD-9DDF-4BAC-96A9-5ED8B316669C}" type="presParOf" srcId="{968265D5-34E0-45DF-A3AE-1C31D6CA205E}" destId="{14D98827-CDB0-4052-B364-F1E1CBE5EDC2}" srcOrd="0" destOrd="0" presId="urn:microsoft.com/office/officeart/2009/3/layout/StepUpProcess"/>
    <dgm:cxn modelId="{A49A7070-AD53-4916-8D3A-68EA4557EEEB}" type="presParOf" srcId="{F3806B42-3375-4E8B-AD25-5CCE626559EE}" destId="{6DA987D9-565C-419B-BB9E-03562DCA61C9}" srcOrd="6" destOrd="0" presId="urn:microsoft.com/office/officeart/2009/3/layout/StepUpProcess"/>
    <dgm:cxn modelId="{B2F892FE-BAF2-410E-A8C5-B5950489AD9D}" type="presParOf" srcId="{6DA987D9-565C-419B-BB9E-03562DCA61C9}" destId="{C2FEF6C4-DCDF-4F3B-A18E-067C923B4BC2}" srcOrd="0" destOrd="0" presId="urn:microsoft.com/office/officeart/2009/3/layout/StepUpProcess"/>
    <dgm:cxn modelId="{C44ABFE6-9934-441D-BD44-F9364E8C5D0D}" type="presParOf" srcId="{6DA987D9-565C-419B-BB9E-03562DCA61C9}" destId="{3D3BFFC5-8F96-4FAB-9471-B9F6642BEEE2}" srcOrd="1" destOrd="0" presId="urn:microsoft.com/office/officeart/2009/3/layout/StepUpProcess"/>
    <dgm:cxn modelId="{E9F467EC-C4BC-4586-9507-8248EA86EFF5}" type="presParOf" srcId="{6DA987D9-565C-419B-BB9E-03562DCA61C9}" destId="{0AACADAE-9D09-4A63-95AE-1C890671F246}" srcOrd="2" destOrd="0" presId="urn:microsoft.com/office/officeart/2009/3/layout/StepUpProcess"/>
    <dgm:cxn modelId="{C482DEC0-F494-4F66-983C-9CC33C63FA46}" type="presParOf" srcId="{F3806B42-3375-4E8B-AD25-5CCE626559EE}" destId="{927A5325-BDEA-4A4E-9860-E082C701283C}" srcOrd="7" destOrd="0" presId="urn:microsoft.com/office/officeart/2009/3/layout/StepUpProcess"/>
    <dgm:cxn modelId="{2A553D12-687C-4757-B462-3F3228DAC5D4}" type="presParOf" srcId="{927A5325-BDEA-4A4E-9860-E082C701283C}" destId="{01EB37E0-B061-4936-907A-E0ADD0CECAA6}" srcOrd="0" destOrd="0" presId="urn:microsoft.com/office/officeart/2009/3/layout/StepUpProcess"/>
    <dgm:cxn modelId="{807B4A25-6C24-4023-A0D6-529CD6566D1F}" type="presParOf" srcId="{F3806B42-3375-4E8B-AD25-5CCE626559EE}" destId="{D5C2EC10-7BD1-430C-B65B-D355BE6185C1}" srcOrd="8" destOrd="0" presId="urn:microsoft.com/office/officeart/2009/3/layout/StepUpProcess"/>
    <dgm:cxn modelId="{403B44DD-396E-424B-8A1F-C61426F37803}" type="presParOf" srcId="{D5C2EC10-7BD1-430C-B65B-D355BE6185C1}" destId="{510F3082-C35B-4A33-BD72-0073B5615150}" srcOrd="0" destOrd="0" presId="urn:microsoft.com/office/officeart/2009/3/layout/StepUpProcess"/>
    <dgm:cxn modelId="{7EC0599F-9417-4D02-AD50-8CFE377876A5}" type="presParOf" srcId="{D5C2EC10-7BD1-430C-B65B-D355BE6185C1}" destId="{FC8F85D3-0E8A-4E52-90D2-6A59ADBB940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9"/>
          <p:cNvSpPr/>
          <p:nvPr userDrawn="1"/>
        </p:nvSpPr>
        <p:spPr>
          <a:xfrm>
            <a:off x="2792408" y="1"/>
            <a:ext cx="6351592" cy="5143500"/>
          </a:xfrm>
          <a:custGeom>
            <a:avLst/>
            <a:gdLst>
              <a:gd name="connsiteX0" fmla="*/ 0 w 4355976"/>
              <a:gd name="connsiteY0" fmla="*/ 0 h 5019873"/>
              <a:gd name="connsiteX1" fmla="*/ 4355976 w 4355976"/>
              <a:gd name="connsiteY1" fmla="*/ 0 h 5019873"/>
              <a:gd name="connsiteX2" fmla="*/ 4355976 w 4355976"/>
              <a:gd name="connsiteY2" fmla="*/ 5019873 h 5019873"/>
              <a:gd name="connsiteX3" fmla="*/ 0 w 4355976"/>
              <a:gd name="connsiteY3" fmla="*/ 5019873 h 5019873"/>
              <a:gd name="connsiteX4" fmla="*/ 0 w 4355976"/>
              <a:gd name="connsiteY4" fmla="*/ 0 h 5019873"/>
              <a:gd name="connsiteX0" fmla="*/ 1995616 w 6351592"/>
              <a:gd name="connsiteY0" fmla="*/ 0 h 5026052"/>
              <a:gd name="connsiteX1" fmla="*/ 6351592 w 6351592"/>
              <a:gd name="connsiteY1" fmla="*/ 0 h 5026052"/>
              <a:gd name="connsiteX2" fmla="*/ 6351592 w 6351592"/>
              <a:gd name="connsiteY2" fmla="*/ 5019873 h 5026052"/>
              <a:gd name="connsiteX3" fmla="*/ 0 w 6351592"/>
              <a:gd name="connsiteY3" fmla="*/ 5026052 h 5026052"/>
              <a:gd name="connsiteX4" fmla="*/ 1995616 w 6351592"/>
              <a:gd name="connsiteY4" fmla="*/ 0 h 502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1592" h="5026052">
                <a:moveTo>
                  <a:pt x="1995616" y="0"/>
                </a:moveTo>
                <a:lnTo>
                  <a:pt x="6351592" y="0"/>
                </a:lnTo>
                <a:lnTo>
                  <a:pt x="6351592" y="5019873"/>
                </a:lnTo>
                <a:lnTo>
                  <a:pt x="0" y="5026052"/>
                </a:lnTo>
                <a:lnTo>
                  <a:pt x="1995616" y="0"/>
                </a:lnTo>
                <a:close/>
              </a:path>
            </a:pathLst>
          </a:custGeom>
          <a:solidFill>
            <a:srgbClr val="004D86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8" name="等腰三角形 7"/>
          <p:cNvSpPr/>
          <p:nvPr userDrawn="1"/>
        </p:nvSpPr>
        <p:spPr>
          <a:xfrm>
            <a:off x="4949258" y="0"/>
            <a:ext cx="4097242" cy="1469945"/>
          </a:xfrm>
          <a:custGeom>
            <a:avLst/>
            <a:gdLst>
              <a:gd name="connsiteX0" fmla="*/ 0 w 3096344"/>
              <a:gd name="connsiteY0" fmla="*/ 1563638 h 1563638"/>
              <a:gd name="connsiteX1" fmla="*/ 1548172 w 3096344"/>
              <a:gd name="connsiteY1" fmla="*/ 0 h 1563638"/>
              <a:gd name="connsiteX2" fmla="*/ 3096344 w 3096344"/>
              <a:gd name="connsiteY2" fmla="*/ 1563638 h 1563638"/>
              <a:gd name="connsiteX3" fmla="*/ 0 w 3096344"/>
              <a:gd name="connsiteY3" fmla="*/ 1563638 h 1563638"/>
              <a:gd name="connsiteX0" fmla="*/ 0 w 2861566"/>
              <a:gd name="connsiteY0" fmla="*/ 0 h 2551670"/>
              <a:gd name="connsiteX1" fmla="*/ 1313394 w 2861566"/>
              <a:gd name="connsiteY1" fmla="*/ 988032 h 2551670"/>
              <a:gd name="connsiteX2" fmla="*/ 2861566 w 2861566"/>
              <a:gd name="connsiteY2" fmla="*/ 2551670 h 2551670"/>
              <a:gd name="connsiteX3" fmla="*/ 0 w 2861566"/>
              <a:gd name="connsiteY3" fmla="*/ 0 h 2551670"/>
              <a:gd name="connsiteX0" fmla="*/ 0 w 4103420"/>
              <a:gd name="connsiteY0" fmla="*/ 0 h 988032"/>
              <a:gd name="connsiteX1" fmla="*/ 1313394 w 4103420"/>
              <a:gd name="connsiteY1" fmla="*/ 988032 h 988032"/>
              <a:gd name="connsiteX2" fmla="*/ 4103420 w 4103420"/>
              <a:gd name="connsiteY2" fmla="*/ 12357 h 988032"/>
              <a:gd name="connsiteX3" fmla="*/ 0 w 4103420"/>
              <a:gd name="connsiteY3" fmla="*/ 0 h 988032"/>
              <a:gd name="connsiteX0" fmla="*/ 0 w 4103420"/>
              <a:gd name="connsiteY0" fmla="*/ 0 h 1469945"/>
              <a:gd name="connsiteX1" fmla="*/ 2030086 w 4103420"/>
              <a:gd name="connsiteY1" fmla="*/ 1469945 h 1469945"/>
              <a:gd name="connsiteX2" fmla="*/ 4103420 w 4103420"/>
              <a:gd name="connsiteY2" fmla="*/ 12357 h 1469945"/>
              <a:gd name="connsiteX3" fmla="*/ 0 w 4103420"/>
              <a:gd name="connsiteY3" fmla="*/ 0 h 1469945"/>
              <a:gd name="connsiteX0" fmla="*/ 0 w 4097242"/>
              <a:gd name="connsiteY0" fmla="*/ 0 h 1469945"/>
              <a:gd name="connsiteX1" fmla="*/ 2030086 w 4097242"/>
              <a:gd name="connsiteY1" fmla="*/ 1469945 h 1469945"/>
              <a:gd name="connsiteX2" fmla="*/ 4097242 w 4097242"/>
              <a:gd name="connsiteY2" fmla="*/ 6179 h 1469945"/>
              <a:gd name="connsiteX3" fmla="*/ 0 w 4097242"/>
              <a:gd name="connsiteY3" fmla="*/ 0 h 146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7242" h="1469945">
                <a:moveTo>
                  <a:pt x="0" y="0"/>
                </a:moveTo>
                <a:lnTo>
                  <a:pt x="2030086" y="1469945"/>
                </a:lnTo>
                <a:lnTo>
                  <a:pt x="4097242" y="6179"/>
                </a:lnTo>
                <a:lnTo>
                  <a:pt x="0" y="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6"/>
          <p:cNvSpPr/>
          <p:nvPr userDrawn="1"/>
        </p:nvSpPr>
        <p:spPr>
          <a:xfrm>
            <a:off x="0" y="4129081"/>
            <a:ext cx="5960820" cy="1014420"/>
          </a:xfrm>
          <a:custGeom>
            <a:avLst/>
            <a:gdLst>
              <a:gd name="connsiteX0" fmla="*/ 0 w 5868144"/>
              <a:gd name="connsiteY0" fmla="*/ 915566 h 915566"/>
              <a:gd name="connsiteX1" fmla="*/ 0 w 5868144"/>
              <a:gd name="connsiteY1" fmla="*/ 0 h 915566"/>
              <a:gd name="connsiteX2" fmla="*/ 5868144 w 5868144"/>
              <a:gd name="connsiteY2" fmla="*/ 915566 h 915566"/>
              <a:gd name="connsiteX3" fmla="*/ 0 w 5868144"/>
              <a:gd name="connsiteY3" fmla="*/ 915566 h 915566"/>
              <a:gd name="connsiteX0" fmla="*/ 0 w 5868144"/>
              <a:gd name="connsiteY0" fmla="*/ 804355 h 804355"/>
              <a:gd name="connsiteX1" fmla="*/ 0 w 5868144"/>
              <a:gd name="connsiteY1" fmla="*/ 0 h 804355"/>
              <a:gd name="connsiteX2" fmla="*/ 5868144 w 5868144"/>
              <a:gd name="connsiteY2" fmla="*/ 804355 h 804355"/>
              <a:gd name="connsiteX3" fmla="*/ 0 w 5868144"/>
              <a:gd name="connsiteY3" fmla="*/ 804355 h 804355"/>
              <a:gd name="connsiteX0" fmla="*/ 0 w 5868144"/>
              <a:gd name="connsiteY0" fmla="*/ 705501 h 705501"/>
              <a:gd name="connsiteX1" fmla="*/ 0 w 5868144"/>
              <a:gd name="connsiteY1" fmla="*/ 0 h 705501"/>
              <a:gd name="connsiteX2" fmla="*/ 5868144 w 5868144"/>
              <a:gd name="connsiteY2" fmla="*/ 705501 h 705501"/>
              <a:gd name="connsiteX3" fmla="*/ 0 w 5868144"/>
              <a:gd name="connsiteY3" fmla="*/ 705501 h 705501"/>
              <a:gd name="connsiteX0" fmla="*/ 0 w 5868144"/>
              <a:gd name="connsiteY0" fmla="*/ 761106 h 761106"/>
              <a:gd name="connsiteX1" fmla="*/ 0 w 5868144"/>
              <a:gd name="connsiteY1" fmla="*/ 0 h 761106"/>
              <a:gd name="connsiteX2" fmla="*/ 5868144 w 5868144"/>
              <a:gd name="connsiteY2" fmla="*/ 761106 h 761106"/>
              <a:gd name="connsiteX3" fmla="*/ 0 w 5868144"/>
              <a:gd name="connsiteY3" fmla="*/ 761106 h 761106"/>
              <a:gd name="connsiteX0" fmla="*/ 0 w 5380052"/>
              <a:gd name="connsiteY0" fmla="*/ 761106 h 761106"/>
              <a:gd name="connsiteX1" fmla="*/ 0 w 5380052"/>
              <a:gd name="connsiteY1" fmla="*/ 0 h 761106"/>
              <a:gd name="connsiteX2" fmla="*/ 5380052 w 5380052"/>
              <a:gd name="connsiteY2" fmla="*/ 761106 h 761106"/>
              <a:gd name="connsiteX3" fmla="*/ 0 w 5380052"/>
              <a:gd name="connsiteY3" fmla="*/ 761106 h 761106"/>
              <a:gd name="connsiteX0" fmla="*/ 0 w 4861068"/>
              <a:gd name="connsiteY0" fmla="*/ 761106 h 761106"/>
              <a:gd name="connsiteX1" fmla="*/ 0 w 4861068"/>
              <a:gd name="connsiteY1" fmla="*/ 0 h 761106"/>
              <a:gd name="connsiteX2" fmla="*/ 4861068 w 4861068"/>
              <a:gd name="connsiteY2" fmla="*/ 761106 h 761106"/>
              <a:gd name="connsiteX3" fmla="*/ 0 w 4861068"/>
              <a:gd name="connsiteY3" fmla="*/ 761106 h 761106"/>
              <a:gd name="connsiteX0" fmla="*/ 0 w 5176165"/>
              <a:gd name="connsiteY0" fmla="*/ 761106 h 761106"/>
              <a:gd name="connsiteX1" fmla="*/ 0 w 5176165"/>
              <a:gd name="connsiteY1" fmla="*/ 0 h 761106"/>
              <a:gd name="connsiteX2" fmla="*/ 5176165 w 5176165"/>
              <a:gd name="connsiteY2" fmla="*/ 761106 h 761106"/>
              <a:gd name="connsiteX3" fmla="*/ 0 w 5176165"/>
              <a:gd name="connsiteY3" fmla="*/ 761106 h 761106"/>
              <a:gd name="connsiteX0" fmla="*/ 0 w 5194701"/>
              <a:gd name="connsiteY0" fmla="*/ 761106 h 767284"/>
              <a:gd name="connsiteX1" fmla="*/ 0 w 5194701"/>
              <a:gd name="connsiteY1" fmla="*/ 0 h 767284"/>
              <a:gd name="connsiteX2" fmla="*/ 5194701 w 5194701"/>
              <a:gd name="connsiteY2" fmla="*/ 767284 h 767284"/>
              <a:gd name="connsiteX3" fmla="*/ 0 w 5194701"/>
              <a:gd name="connsiteY3" fmla="*/ 761106 h 767284"/>
              <a:gd name="connsiteX0" fmla="*/ 0 w 5960820"/>
              <a:gd name="connsiteY0" fmla="*/ 761106 h 995884"/>
              <a:gd name="connsiteX1" fmla="*/ 0 w 5960820"/>
              <a:gd name="connsiteY1" fmla="*/ 0 h 995884"/>
              <a:gd name="connsiteX2" fmla="*/ 5960820 w 5960820"/>
              <a:gd name="connsiteY2" fmla="*/ 995884 h 995884"/>
              <a:gd name="connsiteX3" fmla="*/ 0 w 5960820"/>
              <a:gd name="connsiteY3" fmla="*/ 761106 h 995884"/>
              <a:gd name="connsiteX0" fmla="*/ 6178 w 5960820"/>
              <a:gd name="connsiteY0" fmla="*/ 1014419 h 1014419"/>
              <a:gd name="connsiteX1" fmla="*/ 0 w 5960820"/>
              <a:gd name="connsiteY1" fmla="*/ 0 h 1014419"/>
              <a:gd name="connsiteX2" fmla="*/ 5960820 w 5960820"/>
              <a:gd name="connsiteY2" fmla="*/ 995884 h 1014419"/>
              <a:gd name="connsiteX3" fmla="*/ 6178 w 5960820"/>
              <a:gd name="connsiteY3" fmla="*/ 1014419 h 1014419"/>
              <a:gd name="connsiteX0" fmla="*/ 6178 w 5960820"/>
              <a:gd name="connsiteY0" fmla="*/ 1014419 h 1014420"/>
              <a:gd name="connsiteX1" fmla="*/ 0 w 5960820"/>
              <a:gd name="connsiteY1" fmla="*/ 0 h 1014420"/>
              <a:gd name="connsiteX2" fmla="*/ 5960820 w 5960820"/>
              <a:gd name="connsiteY2" fmla="*/ 1014420 h 1014420"/>
              <a:gd name="connsiteX3" fmla="*/ 6178 w 5960820"/>
              <a:gd name="connsiteY3" fmla="*/ 1014419 h 101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820" h="1014420">
                <a:moveTo>
                  <a:pt x="6178" y="1014419"/>
                </a:moveTo>
                <a:cubicBezTo>
                  <a:pt x="4119" y="676279"/>
                  <a:pt x="2059" y="338140"/>
                  <a:pt x="0" y="0"/>
                </a:cubicBezTo>
                <a:lnTo>
                  <a:pt x="5960820" y="1014420"/>
                </a:lnTo>
                <a:lnTo>
                  <a:pt x="6178" y="1014419"/>
                </a:lnTo>
                <a:close/>
              </a:path>
            </a:pathLst>
          </a:custGeom>
          <a:solidFill>
            <a:srgbClr val="FFCD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6"/>
          <p:cNvSpPr/>
          <p:nvPr userDrawn="1"/>
        </p:nvSpPr>
        <p:spPr>
          <a:xfrm>
            <a:off x="1" y="4365920"/>
            <a:ext cx="5244128" cy="777581"/>
          </a:xfrm>
          <a:custGeom>
            <a:avLst/>
            <a:gdLst>
              <a:gd name="connsiteX0" fmla="*/ 0 w 5868144"/>
              <a:gd name="connsiteY0" fmla="*/ 915566 h 915566"/>
              <a:gd name="connsiteX1" fmla="*/ 0 w 5868144"/>
              <a:gd name="connsiteY1" fmla="*/ 0 h 915566"/>
              <a:gd name="connsiteX2" fmla="*/ 5868144 w 5868144"/>
              <a:gd name="connsiteY2" fmla="*/ 915566 h 915566"/>
              <a:gd name="connsiteX3" fmla="*/ 0 w 5868144"/>
              <a:gd name="connsiteY3" fmla="*/ 915566 h 915566"/>
              <a:gd name="connsiteX0" fmla="*/ 0 w 5868144"/>
              <a:gd name="connsiteY0" fmla="*/ 804355 h 804355"/>
              <a:gd name="connsiteX1" fmla="*/ 0 w 5868144"/>
              <a:gd name="connsiteY1" fmla="*/ 0 h 804355"/>
              <a:gd name="connsiteX2" fmla="*/ 5868144 w 5868144"/>
              <a:gd name="connsiteY2" fmla="*/ 804355 h 804355"/>
              <a:gd name="connsiteX3" fmla="*/ 0 w 5868144"/>
              <a:gd name="connsiteY3" fmla="*/ 804355 h 804355"/>
              <a:gd name="connsiteX0" fmla="*/ 0 w 5868144"/>
              <a:gd name="connsiteY0" fmla="*/ 705501 h 705501"/>
              <a:gd name="connsiteX1" fmla="*/ 0 w 5868144"/>
              <a:gd name="connsiteY1" fmla="*/ 0 h 705501"/>
              <a:gd name="connsiteX2" fmla="*/ 5868144 w 5868144"/>
              <a:gd name="connsiteY2" fmla="*/ 705501 h 705501"/>
              <a:gd name="connsiteX3" fmla="*/ 0 w 5868144"/>
              <a:gd name="connsiteY3" fmla="*/ 705501 h 705501"/>
              <a:gd name="connsiteX0" fmla="*/ 0 w 5868144"/>
              <a:gd name="connsiteY0" fmla="*/ 761106 h 761106"/>
              <a:gd name="connsiteX1" fmla="*/ 0 w 5868144"/>
              <a:gd name="connsiteY1" fmla="*/ 0 h 761106"/>
              <a:gd name="connsiteX2" fmla="*/ 5868144 w 5868144"/>
              <a:gd name="connsiteY2" fmla="*/ 761106 h 761106"/>
              <a:gd name="connsiteX3" fmla="*/ 0 w 5868144"/>
              <a:gd name="connsiteY3" fmla="*/ 761106 h 761106"/>
              <a:gd name="connsiteX0" fmla="*/ 0 w 5380052"/>
              <a:gd name="connsiteY0" fmla="*/ 761106 h 761106"/>
              <a:gd name="connsiteX1" fmla="*/ 0 w 5380052"/>
              <a:gd name="connsiteY1" fmla="*/ 0 h 761106"/>
              <a:gd name="connsiteX2" fmla="*/ 5380052 w 5380052"/>
              <a:gd name="connsiteY2" fmla="*/ 761106 h 761106"/>
              <a:gd name="connsiteX3" fmla="*/ 0 w 5380052"/>
              <a:gd name="connsiteY3" fmla="*/ 761106 h 761106"/>
              <a:gd name="connsiteX0" fmla="*/ 0 w 4861068"/>
              <a:gd name="connsiteY0" fmla="*/ 761106 h 761106"/>
              <a:gd name="connsiteX1" fmla="*/ 0 w 4861068"/>
              <a:gd name="connsiteY1" fmla="*/ 0 h 761106"/>
              <a:gd name="connsiteX2" fmla="*/ 4861068 w 4861068"/>
              <a:gd name="connsiteY2" fmla="*/ 761106 h 761106"/>
              <a:gd name="connsiteX3" fmla="*/ 0 w 4861068"/>
              <a:gd name="connsiteY3" fmla="*/ 761106 h 761106"/>
              <a:gd name="connsiteX0" fmla="*/ 0 w 5176165"/>
              <a:gd name="connsiteY0" fmla="*/ 761106 h 761106"/>
              <a:gd name="connsiteX1" fmla="*/ 0 w 5176165"/>
              <a:gd name="connsiteY1" fmla="*/ 0 h 761106"/>
              <a:gd name="connsiteX2" fmla="*/ 5176165 w 5176165"/>
              <a:gd name="connsiteY2" fmla="*/ 761106 h 761106"/>
              <a:gd name="connsiteX3" fmla="*/ 0 w 5176165"/>
              <a:gd name="connsiteY3" fmla="*/ 761106 h 761106"/>
              <a:gd name="connsiteX0" fmla="*/ 0 w 5194701"/>
              <a:gd name="connsiteY0" fmla="*/ 761106 h 767284"/>
              <a:gd name="connsiteX1" fmla="*/ 0 w 5194701"/>
              <a:gd name="connsiteY1" fmla="*/ 0 h 767284"/>
              <a:gd name="connsiteX2" fmla="*/ 5194701 w 5194701"/>
              <a:gd name="connsiteY2" fmla="*/ 767284 h 767284"/>
              <a:gd name="connsiteX3" fmla="*/ 0 w 5194701"/>
              <a:gd name="connsiteY3" fmla="*/ 761106 h 767284"/>
              <a:gd name="connsiteX0" fmla="*/ 0 w 5219415"/>
              <a:gd name="connsiteY0" fmla="*/ 761106 h 761106"/>
              <a:gd name="connsiteX1" fmla="*/ 0 w 5219415"/>
              <a:gd name="connsiteY1" fmla="*/ 0 h 761106"/>
              <a:gd name="connsiteX2" fmla="*/ 5219415 w 5219415"/>
              <a:gd name="connsiteY2" fmla="*/ 742570 h 761106"/>
              <a:gd name="connsiteX3" fmla="*/ 0 w 5219415"/>
              <a:gd name="connsiteY3" fmla="*/ 761106 h 761106"/>
              <a:gd name="connsiteX0" fmla="*/ 0 w 5244128"/>
              <a:gd name="connsiteY0" fmla="*/ 761106 h 761106"/>
              <a:gd name="connsiteX1" fmla="*/ 0 w 5244128"/>
              <a:gd name="connsiteY1" fmla="*/ 0 h 761106"/>
              <a:gd name="connsiteX2" fmla="*/ 5244128 w 5244128"/>
              <a:gd name="connsiteY2" fmla="*/ 748618 h 761106"/>
              <a:gd name="connsiteX3" fmla="*/ 0 w 5244128"/>
              <a:gd name="connsiteY3" fmla="*/ 761106 h 761106"/>
              <a:gd name="connsiteX0" fmla="*/ 0 w 5244128"/>
              <a:gd name="connsiteY0" fmla="*/ 761106 h 761106"/>
              <a:gd name="connsiteX1" fmla="*/ 0 w 5244128"/>
              <a:gd name="connsiteY1" fmla="*/ 0 h 761106"/>
              <a:gd name="connsiteX2" fmla="*/ 5244128 w 5244128"/>
              <a:gd name="connsiteY2" fmla="*/ 760713 h 761106"/>
              <a:gd name="connsiteX3" fmla="*/ 0 w 5244128"/>
              <a:gd name="connsiteY3" fmla="*/ 761106 h 76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4128" h="761106">
                <a:moveTo>
                  <a:pt x="0" y="761106"/>
                </a:moveTo>
                <a:lnTo>
                  <a:pt x="0" y="0"/>
                </a:lnTo>
                <a:lnTo>
                  <a:pt x="5244128" y="760713"/>
                </a:lnTo>
                <a:lnTo>
                  <a:pt x="0" y="761106"/>
                </a:lnTo>
                <a:close/>
              </a:path>
            </a:pathLst>
          </a:custGeom>
          <a:solidFill>
            <a:srgbClr val="FFC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0"/>
          <p:cNvSpPr/>
          <p:nvPr userDrawn="1"/>
        </p:nvSpPr>
        <p:spPr>
          <a:xfrm>
            <a:off x="3563888" y="1970972"/>
            <a:ext cx="545611" cy="851739"/>
          </a:xfrm>
          <a:custGeom>
            <a:avLst/>
            <a:gdLst>
              <a:gd name="connsiteX0" fmla="*/ 0 w 144016"/>
              <a:gd name="connsiteY0" fmla="*/ 0 h 864096"/>
              <a:gd name="connsiteX1" fmla="*/ 144016 w 144016"/>
              <a:gd name="connsiteY1" fmla="*/ 0 h 864096"/>
              <a:gd name="connsiteX2" fmla="*/ 144016 w 144016"/>
              <a:gd name="connsiteY2" fmla="*/ 864096 h 864096"/>
              <a:gd name="connsiteX3" fmla="*/ 0 w 144016"/>
              <a:gd name="connsiteY3" fmla="*/ 864096 h 864096"/>
              <a:gd name="connsiteX4" fmla="*/ 0 w 144016"/>
              <a:gd name="connsiteY4" fmla="*/ 0 h 864096"/>
              <a:gd name="connsiteX0" fmla="*/ 364525 w 508541"/>
              <a:gd name="connsiteY0" fmla="*/ 0 h 864096"/>
              <a:gd name="connsiteX1" fmla="*/ 508541 w 508541"/>
              <a:gd name="connsiteY1" fmla="*/ 0 h 864096"/>
              <a:gd name="connsiteX2" fmla="*/ 508541 w 508541"/>
              <a:gd name="connsiteY2" fmla="*/ 864096 h 864096"/>
              <a:gd name="connsiteX3" fmla="*/ 0 w 508541"/>
              <a:gd name="connsiteY3" fmla="*/ 845560 h 864096"/>
              <a:gd name="connsiteX4" fmla="*/ 364525 w 508541"/>
              <a:gd name="connsiteY4" fmla="*/ 0 h 864096"/>
              <a:gd name="connsiteX0" fmla="*/ 364525 w 508541"/>
              <a:gd name="connsiteY0" fmla="*/ 0 h 851739"/>
              <a:gd name="connsiteX1" fmla="*/ 508541 w 508541"/>
              <a:gd name="connsiteY1" fmla="*/ 0 h 851739"/>
              <a:gd name="connsiteX2" fmla="*/ 218157 w 508541"/>
              <a:gd name="connsiteY2" fmla="*/ 851739 h 851739"/>
              <a:gd name="connsiteX3" fmla="*/ 0 w 508541"/>
              <a:gd name="connsiteY3" fmla="*/ 845560 h 851739"/>
              <a:gd name="connsiteX4" fmla="*/ 364525 w 508541"/>
              <a:gd name="connsiteY4" fmla="*/ 0 h 851739"/>
              <a:gd name="connsiteX0" fmla="*/ 364525 w 508541"/>
              <a:gd name="connsiteY0" fmla="*/ 0 h 851739"/>
              <a:gd name="connsiteX1" fmla="*/ 508541 w 508541"/>
              <a:gd name="connsiteY1" fmla="*/ 0 h 851739"/>
              <a:gd name="connsiteX2" fmla="*/ 156373 w 508541"/>
              <a:gd name="connsiteY2" fmla="*/ 851739 h 851739"/>
              <a:gd name="connsiteX3" fmla="*/ 0 w 508541"/>
              <a:gd name="connsiteY3" fmla="*/ 845560 h 851739"/>
              <a:gd name="connsiteX4" fmla="*/ 364525 w 508541"/>
              <a:gd name="connsiteY4" fmla="*/ 0 h 851739"/>
              <a:gd name="connsiteX0" fmla="*/ 364525 w 545611"/>
              <a:gd name="connsiteY0" fmla="*/ 0 h 851739"/>
              <a:gd name="connsiteX1" fmla="*/ 545611 w 545611"/>
              <a:gd name="connsiteY1" fmla="*/ 0 h 851739"/>
              <a:gd name="connsiteX2" fmla="*/ 156373 w 545611"/>
              <a:gd name="connsiteY2" fmla="*/ 851739 h 851739"/>
              <a:gd name="connsiteX3" fmla="*/ 0 w 545611"/>
              <a:gd name="connsiteY3" fmla="*/ 845560 h 851739"/>
              <a:gd name="connsiteX4" fmla="*/ 364525 w 545611"/>
              <a:gd name="connsiteY4" fmla="*/ 0 h 851739"/>
              <a:gd name="connsiteX0" fmla="*/ 383060 w 545611"/>
              <a:gd name="connsiteY0" fmla="*/ 0 h 851739"/>
              <a:gd name="connsiteX1" fmla="*/ 545611 w 545611"/>
              <a:gd name="connsiteY1" fmla="*/ 0 h 851739"/>
              <a:gd name="connsiteX2" fmla="*/ 156373 w 545611"/>
              <a:gd name="connsiteY2" fmla="*/ 851739 h 851739"/>
              <a:gd name="connsiteX3" fmla="*/ 0 w 545611"/>
              <a:gd name="connsiteY3" fmla="*/ 845560 h 851739"/>
              <a:gd name="connsiteX4" fmla="*/ 383060 w 545611"/>
              <a:gd name="connsiteY4" fmla="*/ 0 h 85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11" h="851739">
                <a:moveTo>
                  <a:pt x="383060" y="0"/>
                </a:moveTo>
                <a:lnTo>
                  <a:pt x="545611" y="0"/>
                </a:lnTo>
                <a:lnTo>
                  <a:pt x="156373" y="851739"/>
                </a:lnTo>
                <a:lnTo>
                  <a:pt x="0" y="845560"/>
                </a:lnTo>
                <a:lnTo>
                  <a:pt x="383060" y="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355976" y="1735121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</a:p>
          <a:p>
            <a:r>
              <a:rPr lang="zh-CN" altLang="en-US" sz="4000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互联网</a:t>
            </a:r>
            <a:r>
              <a:rPr lang="en-US" altLang="zh-CN" sz="4000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4000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工会工作</a:t>
            </a:r>
            <a:endParaRPr lang="zh-CN" altLang="en-US" sz="4000" i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4109499" y="3058560"/>
            <a:ext cx="471097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4283968" y="321982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无锡搜搜课科技有限公司          朱焱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CEO</a:t>
            </a:r>
            <a:endParaRPr lang="zh-CN" altLang="en-US" sz="1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47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01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3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0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9"/>
          <p:cNvSpPr/>
          <p:nvPr userDrawn="1"/>
        </p:nvSpPr>
        <p:spPr>
          <a:xfrm>
            <a:off x="1044074" y="1"/>
            <a:ext cx="8099925" cy="5158130"/>
          </a:xfrm>
          <a:custGeom>
            <a:avLst/>
            <a:gdLst>
              <a:gd name="connsiteX0" fmla="*/ 0 w 4355976"/>
              <a:gd name="connsiteY0" fmla="*/ 0 h 5019873"/>
              <a:gd name="connsiteX1" fmla="*/ 4355976 w 4355976"/>
              <a:gd name="connsiteY1" fmla="*/ 0 h 5019873"/>
              <a:gd name="connsiteX2" fmla="*/ 4355976 w 4355976"/>
              <a:gd name="connsiteY2" fmla="*/ 5019873 h 5019873"/>
              <a:gd name="connsiteX3" fmla="*/ 0 w 4355976"/>
              <a:gd name="connsiteY3" fmla="*/ 5019873 h 5019873"/>
              <a:gd name="connsiteX4" fmla="*/ 0 w 4355976"/>
              <a:gd name="connsiteY4" fmla="*/ 0 h 5019873"/>
              <a:gd name="connsiteX0" fmla="*/ 1995616 w 6351592"/>
              <a:gd name="connsiteY0" fmla="*/ 0 h 5026052"/>
              <a:gd name="connsiteX1" fmla="*/ 6351592 w 6351592"/>
              <a:gd name="connsiteY1" fmla="*/ 0 h 5026052"/>
              <a:gd name="connsiteX2" fmla="*/ 6351592 w 6351592"/>
              <a:gd name="connsiteY2" fmla="*/ 5019873 h 5026052"/>
              <a:gd name="connsiteX3" fmla="*/ 0 w 6351592"/>
              <a:gd name="connsiteY3" fmla="*/ 5026052 h 5026052"/>
              <a:gd name="connsiteX4" fmla="*/ 1995616 w 6351592"/>
              <a:gd name="connsiteY4" fmla="*/ 0 h 5026052"/>
              <a:gd name="connsiteX0" fmla="*/ 3743949 w 8099925"/>
              <a:gd name="connsiteY0" fmla="*/ 0 h 5040348"/>
              <a:gd name="connsiteX1" fmla="*/ 8099925 w 8099925"/>
              <a:gd name="connsiteY1" fmla="*/ 0 h 5040348"/>
              <a:gd name="connsiteX2" fmla="*/ 8099925 w 8099925"/>
              <a:gd name="connsiteY2" fmla="*/ 5019873 h 5040348"/>
              <a:gd name="connsiteX3" fmla="*/ 0 w 8099925"/>
              <a:gd name="connsiteY3" fmla="*/ 5040348 h 5040348"/>
              <a:gd name="connsiteX4" fmla="*/ 3743949 w 8099925"/>
              <a:gd name="connsiteY4" fmla="*/ 0 h 504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9925" h="5040348">
                <a:moveTo>
                  <a:pt x="3743949" y="0"/>
                </a:moveTo>
                <a:lnTo>
                  <a:pt x="8099925" y="0"/>
                </a:lnTo>
                <a:lnTo>
                  <a:pt x="8099925" y="5019873"/>
                </a:lnTo>
                <a:lnTo>
                  <a:pt x="0" y="5040348"/>
                </a:lnTo>
                <a:lnTo>
                  <a:pt x="3743949" y="0"/>
                </a:lnTo>
                <a:close/>
              </a:path>
            </a:pathLst>
          </a:custGeom>
          <a:solidFill>
            <a:srgbClr val="004D86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8" name="等腰三角形 7"/>
          <p:cNvSpPr/>
          <p:nvPr userDrawn="1"/>
        </p:nvSpPr>
        <p:spPr>
          <a:xfrm>
            <a:off x="3836693" y="0"/>
            <a:ext cx="5307305" cy="1067609"/>
          </a:xfrm>
          <a:custGeom>
            <a:avLst/>
            <a:gdLst>
              <a:gd name="connsiteX0" fmla="*/ 0 w 3096344"/>
              <a:gd name="connsiteY0" fmla="*/ 1563638 h 1563638"/>
              <a:gd name="connsiteX1" fmla="*/ 1548172 w 3096344"/>
              <a:gd name="connsiteY1" fmla="*/ 0 h 1563638"/>
              <a:gd name="connsiteX2" fmla="*/ 3096344 w 3096344"/>
              <a:gd name="connsiteY2" fmla="*/ 1563638 h 1563638"/>
              <a:gd name="connsiteX3" fmla="*/ 0 w 3096344"/>
              <a:gd name="connsiteY3" fmla="*/ 1563638 h 1563638"/>
              <a:gd name="connsiteX0" fmla="*/ 0 w 2861566"/>
              <a:gd name="connsiteY0" fmla="*/ 0 h 2551670"/>
              <a:gd name="connsiteX1" fmla="*/ 1313394 w 2861566"/>
              <a:gd name="connsiteY1" fmla="*/ 988032 h 2551670"/>
              <a:gd name="connsiteX2" fmla="*/ 2861566 w 2861566"/>
              <a:gd name="connsiteY2" fmla="*/ 2551670 h 2551670"/>
              <a:gd name="connsiteX3" fmla="*/ 0 w 2861566"/>
              <a:gd name="connsiteY3" fmla="*/ 0 h 2551670"/>
              <a:gd name="connsiteX0" fmla="*/ 0 w 4103420"/>
              <a:gd name="connsiteY0" fmla="*/ 0 h 988032"/>
              <a:gd name="connsiteX1" fmla="*/ 1313394 w 4103420"/>
              <a:gd name="connsiteY1" fmla="*/ 988032 h 988032"/>
              <a:gd name="connsiteX2" fmla="*/ 4103420 w 4103420"/>
              <a:gd name="connsiteY2" fmla="*/ 12357 h 988032"/>
              <a:gd name="connsiteX3" fmla="*/ 0 w 4103420"/>
              <a:gd name="connsiteY3" fmla="*/ 0 h 988032"/>
              <a:gd name="connsiteX0" fmla="*/ 0 w 4103420"/>
              <a:gd name="connsiteY0" fmla="*/ 0 h 1469945"/>
              <a:gd name="connsiteX1" fmla="*/ 2030086 w 4103420"/>
              <a:gd name="connsiteY1" fmla="*/ 1469945 h 1469945"/>
              <a:gd name="connsiteX2" fmla="*/ 4103420 w 4103420"/>
              <a:gd name="connsiteY2" fmla="*/ 12357 h 1469945"/>
              <a:gd name="connsiteX3" fmla="*/ 0 w 4103420"/>
              <a:gd name="connsiteY3" fmla="*/ 0 h 1469945"/>
              <a:gd name="connsiteX0" fmla="*/ 0 w 4097242"/>
              <a:gd name="connsiteY0" fmla="*/ 0 h 1469945"/>
              <a:gd name="connsiteX1" fmla="*/ 2030086 w 4097242"/>
              <a:gd name="connsiteY1" fmla="*/ 1469945 h 1469945"/>
              <a:gd name="connsiteX2" fmla="*/ 4097242 w 4097242"/>
              <a:gd name="connsiteY2" fmla="*/ 6179 h 1469945"/>
              <a:gd name="connsiteX3" fmla="*/ 0 w 4097242"/>
              <a:gd name="connsiteY3" fmla="*/ 0 h 1469945"/>
              <a:gd name="connsiteX0" fmla="*/ 0 w 4097242"/>
              <a:gd name="connsiteY0" fmla="*/ 0 h 1067609"/>
              <a:gd name="connsiteX1" fmla="*/ 4092973 w 4097242"/>
              <a:gd name="connsiteY1" fmla="*/ 1067609 h 1067609"/>
              <a:gd name="connsiteX2" fmla="*/ 4097242 w 4097242"/>
              <a:gd name="connsiteY2" fmla="*/ 6179 h 1067609"/>
              <a:gd name="connsiteX3" fmla="*/ 0 w 4097242"/>
              <a:gd name="connsiteY3" fmla="*/ 0 h 10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7242" h="1067609">
                <a:moveTo>
                  <a:pt x="0" y="0"/>
                </a:moveTo>
                <a:lnTo>
                  <a:pt x="4092973" y="1067609"/>
                </a:lnTo>
                <a:lnTo>
                  <a:pt x="4097242" y="6179"/>
                </a:lnTo>
                <a:lnTo>
                  <a:pt x="0" y="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6"/>
          <p:cNvSpPr/>
          <p:nvPr userDrawn="1"/>
        </p:nvSpPr>
        <p:spPr>
          <a:xfrm>
            <a:off x="0" y="4129081"/>
            <a:ext cx="5960820" cy="1014420"/>
          </a:xfrm>
          <a:custGeom>
            <a:avLst/>
            <a:gdLst>
              <a:gd name="connsiteX0" fmla="*/ 0 w 5868144"/>
              <a:gd name="connsiteY0" fmla="*/ 915566 h 915566"/>
              <a:gd name="connsiteX1" fmla="*/ 0 w 5868144"/>
              <a:gd name="connsiteY1" fmla="*/ 0 h 915566"/>
              <a:gd name="connsiteX2" fmla="*/ 5868144 w 5868144"/>
              <a:gd name="connsiteY2" fmla="*/ 915566 h 915566"/>
              <a:gd name="connsiteX3" fmla="*/ 0 w 5868144"/>
              <a:gd name="connsiteY3" fmla="*/ 915566 h 915566"/>
              <a:gd name="connsiteX0" fmla="*/ 0 w 5868144"/>
              <a:gd name="connsiteY0" fmla="*/ 804355 h 804355"/>
              <a:gd name="connsiteX1" fmla="*/ 0 w 5868144"/>
              <a:gd name="connsiteY1" fmla="*/ 0 h 804355"/>
              <a:gd name="connsiteX2" fmla="*/ 5868144 w 5868144"/>
              <a:gd name="connsiteY2" fmla="*/ 804355 h 804355"/>
              <a:gd name="connsiteX3" fmla="*/ 0 w 5868144"/>
              <a:gd name="connsiteY3" fmla="*/ 804355 h 804355"/>
              <a:gd name="connsiteX0" fmla="*/ 0 w 5868144"/>
              <a:gd name="connsiteY0" fmla="*/ 705501 h 705501"/>
              <a:gd name="connsiteX1" fmla="*/ 0 w 5868144"/>
              <a:gd name="connsiteY1" fmla="*/ 0 h 705501"/>
              <a:gd name="connsiteX2" fmla="*/ 5868144 w 5868144"/>
              <a:gd name="connsiteY2" fmla="*/ 705501 h 705501"/>
              <a:gd name="connsiteX3" fmla="*/ 0 w 5868144"/>
              <a:gd name="connsiteY3" fmla="*/ 705501 h 705501"/>
              <a:gd name="connsiteX0" fmla="*/ 0 w 5868144"/>
              <a:gd name="connsiteY0" fmla="*/ 761106 h 761106"/>
              <a:gd name="connsiteX1" fmla="*/ 0 w 5868144"/>
              <a:gd name="connsiteY1" fmla="*/ 0 h 761106"/>
              <a:gd name="connsiteX2" fmla="*/ 5868144 w 5868144"/>
              <a:gd name="connsiteY2" fmla="*/ 761106 h 761106"/>
              <a:gd name="connsiteX3" fmla="*/ 0 w 5868144"/>
              <a:gd name="connsiteY3" fmla="*/ 761106 h 761106"/>
              <a:gd name="connsiteX0" fmla="*/ 0 w 5380052"/>
              <a:gd name="connsiteY0" fmla="*/ 761106 h 761106"/>
              <a:gd name="connsiteX1" fmla="*/ 0 w 5380052"/>
              <a:gd name="connsiteY1" fmla="*/ 0 h 761106"/>
              <a:gd name="connsiteX2" fmla="*/ 5380052 w 5380052"/>
              <a:gd name="connsiteY2" fmla="*/ 761106 h 761106"/>
              <a:gd name="connsiteX3" fmla="*/ 0 w 5380052"/>
              <a:gd name="connsiteY3" fmla="*/ 761106 h 761106"/>
              <a:gd name="connsiteX0" fmla="*/ 0 w 4861068"/>
              <a:gd name="connsiteY0" fmla="*/ 761106 h 761106"/>
              <a:gd name="connsiteX1" fmla="*/ 0 w 4861068"/>
              <a:gd name="connsiteY1" fmla="*/ 0 h 761106"/>
              <a:gd name="connsiteX2" fmla="*/ 4861068 w 4861068"/>
              <a:gd name="connsiteY2" fmla="*/ 761106 h 761106"/>
              <a:gd name="connsiteX3" fmla="*/ 0 w 4861068"/>
              <a:gd name="connsiteY3" fmla="*/ 761106 h 761106"/>
              <a:gd name="connsiteX0" fmla="*/ 0 w 5176165"/>
              <a:gd name="connsiteY0" fmla="*/ 761106 h 761106"/>
              <a:gd name="connsiteX1" fmla="*/ 0 w 5176165"/>
              <a:gd name="connsiteY1" fmla="*/ 0 h 761106"/>
              <a:gd name="connsiteX2" fmla="*/ 5176165 w 5176165"/>
              <a:gd name="connsiteY2" fmla="*/ 761106 h 761106"/>
              <a:gd name="connsiteX3" fmla="*/ 0 w 5176165"/>
              <a:gd name="connsiteY3" fmla="*/ 761106 h 761106"/>
              <a:gd name="connsiteX0" fmla="*/ 0 w 5194701"/>
              <a:gd name="connsiteY0" fmla="*/ 761106 h 767284"/>
              <a:gd name="connsiteX1" fmla="*/ 0 w 5194701"/>
              <a:gd name="connsiteY1" fmla="*/ 0 h 767284"/>
              <a:gd name="connsiteX2" fmla="*/ 5194701 w 5194701"/>
              <a:gd name="connsiteY2" fmla="*/ 767284 h 767284"/>
              <a:gd name="connsiteX3" fmla="*/ 0 w 5194701"/>
              <a:gd name="connsiteY3" fmla="*/ 761106 h 767284"/>
              <a:gd name="connsiteX0" fmla="*/ 0 w 5960820"/>
              <a:gd name="connsiteY0" fmla="*/ 761106 h 995884"/>
              <a:gd name="connsiteX1" fmla="*/ 0 w 5960820"/>
              <a:gd name="connsiteY1" fmla="*/ 0 h 995884"/>
              <a:gd name="connsiteX2" fmla="*/ 5960820 w 5960820"/>
              <a:gd name="connsiteY2" fmla="*/ 995884 h 995884"/>
              <a:gd name="connsiteX3" fmla="*/ 0 w 5960820"/>
              <a:gd name="connsiteY3" fmla="*/ 761106 h 995884"/>
              <a:gd name="connsiteX0" fmla="*/ 6178 w 5960820"/>
              <a:gd name="connsiteY0" fmla="*/ 1014419 h 1014419"/>
              <a:gd name="connsiteX1" fmla="*/ 0 w 5960820"/>
              <a:gd name="connsiteY1" fmla="*/ 0 h 1014419"/>
              <a:gd name="connsiteX2" fmla="*/ 5960820 w 5960820"/>
              <a:gd name="connsiteY2" fmla="*/ 995884 h 1014419"/>
              <a:gd name="connsiteX3" fmla="*/ 6178 w 5960820"/>
              <a:gd name="connsiteY3" fmla="*/ 1014419 h 1014419"/>
              <a:gd name="connsiteX0" fmla="*/ 6178 w 5960820"/>
              <a:gd name="connsiteY0" fmla="*/ 1014419 h 1014420"/>
              <a:gd name="connsiteX1" fmla="*/ 0 w 5960820"/>
              <a:gd name="connsiteY1" fmla="*/ 0 h 1014420"/>
              <a:gd name="connsiteX2" fmla="*/ 5960820 w 5960820"/>
              <a:gd name="connsiteY2" fmla="*/ 1014420 h 1014420"/>
              <a:gd name="connsiteX3" fmla="*/ 6178 w 5960820"/>
              <a:gd name="connsiteY3" fmla="*/ 1014419 h 101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820" h="1014420">
                <a:moveTo>
                  <a:pt x="6178" y="1014419"/>
                </a:moveTo>
                <a:cubicBezTo>
                  <a:pt x="4119" y="676279"/>
                  <a:pt x="2059" y="338140"/>
                  <a:pt x="0" y="0"/>
                </a:cubicBezTo>
                <a:lnTo>
                  <a:pt x="5960820" y="1014420"/>
                </a:lnTo>
                <a:lnTo>
                  <a:pt x="6178" y="1014419"/>
                </a:lnTo>
                <a:close/>
              </a:path>
            </a:pathLst>
          </a:custGeom>
          <a:solidFill>
            <a:srgbClr val="FFCD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6"/>
          <p:cNvSpPr/>
          <p:nvPr userDrawn="1"/>
        </p:nvSpPr>
        <p:spPr>
          <a:xfrm>
            <a:off x="1" y="4365920"/>
            <a:ext cx="5244128" cy="777581"/>
          </a:xfrm>
          <a:custGeom>
            <a:avLst/>
            <a:gdLst>
              <a:gd name="connsiteX0" fmla="*/ 0 w 5868144"/>
              <a:gd name="connsiteY0" fmla="*/ 915566 h 915566"/>
              <a:gd name="connsiteX1" fmla="*/ 0 w 5868144"/>
              <a:gd name="connsiteY1" fmla="*/ 0 h 915566"/>
              <a:gd name="connsiteX2" fmla="*/ 5868144 w 5868144"/>
              <a:gd name="connsiteY2" fmla="*/ 915566 h 915566"/>
              <a:gd name="connsiteX3" fmla="*/ 0 w 5868144"/>
              <a:gd name="connsiteY3" fmla="*/ 915566 h 915566"/>
              <a:gd name="connsiteX0" fmla="*/ 0 w 5868144"/>
              <a:gd name="connsiteY0" fmla="*/ 804355 h 804355"/>
              <a:gd name="connsiteX1" fmla="*/ 0 w 5868144"/>
              <a:gd name="connsiteY1" fmla="*/ 0 h 804355"/>
              <a:gd name="connsiteX2" fmla="*/ 5868144 w 5868144"/>
              <a:gd name="connsiteY2" fmla="*/ 804355 h 804355"/>
              <a:gd name="connsiteX3" fmla="*/ 0 w 5868144"/>
              <a:gd name="connsiteY3" fmla="*/ 804355 h 804355"/>
              <a:gd name="connsiteX0" fmla="*/ 0 w 5868144"/>
              <a:gd name="connsiteY0" fmla="*/ 705501 h 705501"/>
              <a:gd name="connsiteX1" fmla="*/ 0 w 5868144"/>
              <a:gd name="connsiteY1" fmla="*/ 0 h 705501"/>
              <a:gd name="connsiteX2" fmla="*/ 5868144 w 5868144"/>
              <a:gd name="connsiteY2" fmla="*/ 705501 h 705501"/>
              <a:gd name="connsiteX3" fmla="*/ 0 w 5868144"/>
              <a:gd name="connsiteY3" fmla="*/ 705501 h 705501"/>
              <a:gd name="connsiteX0" fmla="*/ 0 w 5868144"/>
              <a:gd name="connsiteY0" fmla="*/ 761106 h 761106"/>
              <a:gd name="connsiteX1" fmla="*/ 0 w 5868144"/>
              <a:gd name="connsiteY1" fmla="*/ 0 h 761106"/>
              <a:gd name="connsiteX2" fmla="*/ 5868144 w 5868144"/>
              <a:gd name="connsiteY2" fmla="*/ 761106 h 761106"/>
              <a:gd name="connsiteX3" fmla="*/ 0 w 5868144"/>
              <a:gd name="connsiteY3" fmla="*/ 761106 h 761106"/>
              <a:gd name="connsiteX0" fmla="*/ 0 w 5380052"/>
              <a:gd name="connsiteY0" fmla="*/ 761106 h 761106"/>
              <a:gd name="connsiteX1" fmla="*/ 0 w 5380052"/>
              <a:gd name="connsiteY1" fmla="*/ 0 h 761106"/>
              <a:gd name="connsiteX2" fmla="*/ 5380052 w 5380052"/>
              <a:gd name="connsiteY2" fmla="*/ 761106 h 761106"/>
              <a:gd name="connsiteX3" fmla="*/ 0 w 5380052"/>
              <a:gd name="connsiteY3" fmla="*/ 761106 h 761106"/>
              <a:gd name="connsiteX0" fmla="*/ 0 w 4861068"/>
              <a:gd name="connsiteY0" fmla="*/ 761106 h 761106"/>
              <a:gd name="connsiteX1" fmla="*/ 0 w 4861068"/>
              <a:gd name="connsiteY1" fmla="*/ 0 h 761106"/>
              <a:gd name="connsiteX2" fmla="*/ 4861068 w 4861068"/>
              <a:gd name="connsiteY2" fmla="*/ 761106 h 761106"/>
              <a:gd name="connsiteX3" fmla="*/ 0 w 4861068"/>
              <a:gd name="connsiteY3" fmla="*/ 761106 h 761106"/>
              <a:gd name="connsiteX0" fmla="*/ 0 w 5176165"/>
              <a:gd name="connsiteY0" fmla="*/ 761106 h 761106"/>
              <a:gd name="connsiteX1" fmla="*/ 0 w 5176165"/>
              <a:gd name="connsiteY1" fmla="*/ 0 h 761106"/>
              <a:gd name="connsiteX2" fmla="*/ 5176165 w 5176165"/>
              <a:gd name="connsiteY2" fmla="*/ 761106 h 761106"/>
              <a:gd name="connsiteX3" fmla="*/ 0 w 5176165"/>
              <a:gd name="connsiteY3" fmla="*/ 761106 h 761106"/>
              <a:gd name="connsiteX0" fmla="*/ 0 w 5194701"/>
              <a:gd name="connsiteY0" fmla="*/ 761106 h 767284"/>
              <a:gd name="connsiteX1" fmla="*/ 0 w 5194701"/>
              <a:gd name="connsiteY1" fmla="*/ 0 h 767284"/>
              <a:gd name="connsiteX2" fmla="*/ 5194701 w 5194701"/>
              <a:gd name="connsiteY2" fmla="*/ 767284 h 767284"/>
              <a:gd name="connsiteX3" fmla="*/ 0 w 5194701"/>
              <a:gd name="connsiteY3" fmla="*/ 761106 h 767284"/>
              <a:gd name="connsiteX0" fmla="*/ 0 w 5219415"/>
              <a:gd name="connsiteY0" fmla="*/ 761106 h 761106"/>
              <a:gd name="connsiteX1" fmla="*/ 0 w 5219415"/>
              <a:gd name="connsiteY1" fmla="*/ 0 h 761106"/>
              <a:gd name="connsiteX2" fmla="*/ 5219415 w 5219415"/>
              <a:gd name="connsiteY2" fmla="*/ 742570 h 761106"/>
              <a:gd name="connsiteX3" fmla="*/ 0 w 5219415"/>
              <a:gd name="connsiteY3" fmla="*/ 761106 h 761106"/>
              <a:gd name="connsiteX0" fmla="*/ 0 w 5244128"/>
              <a:gd name="connsiteY0" fmla="*/ 761106 h 761106"/>
              <a:gd name="connsiteX1" fmla="*/ 0 w 5244128"/>
              <a:gd name="connsiteY1" fmla="*/ 0 h 761106"/>
              <a:gd name="connsiteX2" fmla="*/ 5244128 w 5244128"/>
              <a:gd name="connsiteY2" fmla="*/ 748618 h 761106"/>
              <a:gd name="connsiteX3" fmla="*/ 0 w 5244128"/>
              <a:gd name="connsiteY3" fmla="*/ 761106 h 761106"/>
              <a:gd name="connsiteX0" fmla="*/ 0 w 5244128"/>
              <a:gd name="connsiteY0" fmla="*/ 761106 h 761106"/>
              <a:gd name="connsiteX1" fmla="*/ 0 w 5244128"/>
              <a:gd name="connsiteY1" fmla="*/ 0 h 761106"/>
              <a:gd name="connsiteX2" fmla="*/ 5244128 w 5244128"/>
              <a:gd name="connsiteY2" fmla="*/ 760713 h 761106"/>
              <a:gd name="connsiteX3" fmla="*/ 0 w 5244128"/>
              <a:gd name="connsiteY3" fmla="*/ 761106 h 76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4128" h="761106">
                <a:moveTo>
                  <a:pt x="0" y="761106"/>
                </a:moveTo>
                <a:lnTo>
                  <a:pt x="0" y="0"/>
                </a:lnTo>
                <a:lnTo>
                  <a:pt x="5244128" y="760713"/>
                </a:lnTo>
                <a:lnTo>
                  <a:pt x="0" y="761106"/>
                </a:lnTo>
                <a:close/>
              </a:path>
            </a:pathLst>
          </a:custGeom>
          <a:solidFill>
            <a:srgbClr val="FFC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 userDrawn="1"/>
        </p:nvGrpSpPr>
        <p:grpSpPr>
          <a:xfrm>
            <a:off x="4351852" y="1568284"/>
            <a:ext cx="4108581" cy="370186"/>
            <a:chOff x="4351851" y="1568284"/>
            <a:chExt cx="1974156" cy="370186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351851" y="1568284"/>
              <a:ext cx="393281" cy="370186"/>
              <a:chOff x="4185559" y="1478504"/>
              <a:chExt cx="393281" cy="370186"/>
            </a:xfrm>
          </p:grpSpPr>
          <p:sp>
            <p:nvSpPr>
              <p:cNvPr id="17" name="椭圆 16"/>
              <p:cNvSpPr/>
              <p:nvPr userDrawn="1"/>
            </p:nvSpPr>
            <p:spPr>
              <a:xfrm>
                <a:off x="4185559" y="1478504"/>
                <a:ext cx="172998" cy="360040"/>
              </a:xfrm>
              <a:prstGeom prst="ellipse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TextBox 17"/>
              <p:cNvSpPr txBox="1"/>
              <p:nvPr userDrawn="1"/>
            </p:nvSpPr>
            <p:spPr>
              <a:xfrm>
                <a:off x="4351270" y="1479358"/>
                <a:ext cx="227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01</a:t>
                </a: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9" name="TextBox 18"/>
            <p:cNvSpPr txBox="1"/>
            <p:nvPr userDrawn="1"/>
          </p:nvSpPr>
          <p:spPr>
            <a:xfrm>
              <a:off x="4745132" y="1569138"/>
              <a:ext cx="1580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我们正处于一个什么样的时代</a:t>
              </a:r>
              <a:endParaRPr lang="zh-CN" altLang="en-US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4351851" y="2209734"/>
            <a:ext cx="3820549" cy="369332"/>
            <a:chOff x="4351851" y="2209734"/>
            <a:chExt cx="3820549" cy="369332"/>
          </a:xfrm>
        </p:grpSpPr>
        <p:grpSp>
          <p:nvGrpSpPr>
            <p:cNvPr id="21" name="组合 20"/>
            <p:cNvGrpSpPr/>
            <p:nvPr userDrawn="1"/>
          </p:nvGrpSpPr>
          <p:grpSpPr>
            <a:xfrm>
              <a:off x="4351851" y="2209734"/>
              <a:ext cx="890498" cy="369332"/>
              <a:chOff x="4185559" y="1473858"/>
              <a:chExt cx="890498" cy="369332"/>
            </a:xfrm>
          </p:grpSpPr>
          <p:sp>
            <p:nvSpPr>
              <p:cNvPr id="22" name="椭圆 21"/>
              <p:cNvSpPr/>
              <p:nvPr userDrawn="1"/>
            </p:nvSpPr>
            <p:spPr>
              <a:xfrm>
                <a:off x="4185559" y="1478504"/>
                <a:ext cx="360040" cy="360040"/>
              </a:xfrm>
              <a:prstGeom prst="ellipse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TextBox 22"/>
              <p:cNvSpPr txBox="1"/>
              <p:nvPr userDrawn="1"/>
            </p:nvSpPr>
            <p:spPr>
              <a:xfrm>
                <a:off x="4545599" y="1473858"/>
                <a:ext cx="530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02</a:t>
                </a: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4" name="TextBox 23"/>
            <p:cNvSpPr txBox="1"/>
            <p:nvPr userDrawn="1"/>
          </p:nvSpPr>
          <p:spPr>
            <a:xfrm>
              <a:off x="5170340" y="2209734"/>
              <a:ext cx="3002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工会必须要引入互联网</a:t>
              </a:r>
              <a:r>
                <a:rPr lang="en-US" altLang="zh-CN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吗？</a:t>
              </a:r>
              <a:endParaRPr lang="zh-CN" altLang="en-US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 userDrawn="1"/>
        </p:nvGrpSpPr>
        <p:grpSpPr>
          <a:xfrm>
            <a:off x="4355976" y="2931790"/>
            <a:ext cx="3528391" cy="369332"/>
            <a:chOff x="4355976" y="2931790"/>
            <a:chExt cx="3528391" cy="369332"/>
          </a:xfrm>
        </p:grpSpPr>
        <p:grpSp>
          <p:nvGrpSpPr>
            <p:cNvPr id="25" name="组合 24"/>
            <p:cNvGrpSpPr/>
            <p:nvPr userDrawn="1"/>
          </p:nvGrpSpPr>
          <p:grpSpPr>
            <a:xfrm>
              <a:off x="4355976" y="2931790"/>
              <a:ext cx="890498" cy="369332"/>
              <a:chOff x="4185559" y="1473858"/>
              <a:chExt cx="890498" cy="369332"/>
            </a:xfrm>
          </p:grpSpPr>
          <p:sp>
            <p:nvSpPr>
              <p:cNvPr id="26" name="椭圆 25"/>
              <p:cNvSpPr/>
              <p:nvPr userDrawn="1"/>
            </p:nvSpPr>
            <p:spPr>
              <a:xfrm>
                <a:off x="4185559" y="1478504"/>
                <a:ext cx="360040" cy="360040"/>
              </a:xfrm>
              <a:prstGeom prst="ellipse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TextBox 26"/>
              <p:cNvSpPr txBox="1"/>
              <p:nvPr userDrawn="1"/>
            </p:nvSpPr>
            <p:spPr>
              <a:xfrm>
                <a:off x="4545599" y="1473858"/>
                <a:ext cx="530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03</a:t>
                </a: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>
              <a:off x="5174464" y="2931790"/>
              <a:ext cx="2709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工会互联网</a:t>
              </a:r>
              <a:r>
                <a:rPr lang="en-US" altLang="zh-CN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如何落地</a:t>
              </a:r>
              <a:endParaRPr lang="zh-CN" altLang="en-US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 userDrawn="1"/>
        </p:nvGrpSpPr>
        <p:grpSpPr>
          <a:xfrm>
            <a:off x="4351851" y="3651870"/>
            <a:ext cx="3820549" cy="369332"/>
            <a:chOff x="4351851" y="3651870"/>
            <a:chExt cx="3820549" cy="369332"/>
          </a:xfrm>
        </p:grpSpPr>
        <p:grpSp>
          <p:nvGrpSpPr>
            <p:cNvPr id="29" name="组合 28"/>
            <p:cNvGrpSpPr/>
            <p:nvPr userDrawn="1"/>
          </p:nvGrpSpPr>
          <p:grpSpPr>
            <a:xfrm>
              <a:off x="4351851" y="3651870"/>
              <a:ext cx="890498" cy="369332"/>
              <a:chOff x="4185559" y="1473858"/>
              <a:chExt cx="890498" cy="369332"/>
            </a:xfrm>
          </p:grpSpPr>
          <p:sp>
            <p:nvSpPr>
              <p:cNvPr id="30" name="椭圆 29"/>
              <p:cNvSpPr/>
              <p:nvPr userDrawn="1"/>
            </p:nvSpPr>
            <p:spPr>
              <a:xfrm>
                <a:off x="4185559" y="1478504"/>
                <a:ext cx="360040" cy="360040"/>
              </a:xfrm>
              <a:prstGeom prst="ellipse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TextBox 30"/>
              <p:cNvSpPr txBox="1"/>
              <p:nvPr userDrawn="1"/>
            </p:nvSpPr>
            <p:spPr>
              <a:xfrm>
                <a:off x="4545599" y="1473858"/>
                <a:ext cx="530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04</a:t>
                </a: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2" name="TextBox 31"/>
            <p:cNvSpPr txBox="1"/>
            <p:nvPr userDrawn="1"/>
          </p:nvSpPr>
          <p:spPr>
            <a:xfrm>
              <a:off x="5170340" y="3651870"/>
              <a:ext cx="3002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工会互联网</a:t>
              </a:r>
              <a:r>
                <a:rPr lang="en-US" altLang="zh-CN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b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服务应用案例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375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9"/>
          <p:cNvSpPr/>
          <p:nvPr userDrawn="1"/>
        </p:nvSpPr>
        <p:spPr>
          <a:xfrm>
            <a:off x="1044074" y="1"/>
            <a:ext cx="8099925" cy="5158130"/>
          </a:xfrm>
          <a:custGeom>
            <a:avLst/>
            <a:gdLst>
              <a:gd name="connsiteX0" fmla="*/ 0 w 4355976"/>
              <a:gd name="connsiteY0" fmla="*/ 0 h 5019873"/>
              <a:gd name="connsiteX1" fmla="*/ 4355976 w 4355976"/>
              <a:gd name="connsiteY1" fmla="*/ 0 h 5019873"/>
              <a:gd name="connsiteX2" fmla="*/ 4355976 w 4355976"/>
              <a:gd name="connsiteY2" fmla="*/ 5019873 h 5019873"/>
              <a:gd name="connsiteX3" fmla="*/ 0 w 4355976"/>
              <a:gd name="connsiteY3" fmla="*/ 5019873 h 5019873"/>
              <a:gd name="connsiteX4" fmla="*/ 0 w 4355976"/>
              <a:gd name="connsiteY4" fmla="*/ 0 h 5019873"/>
              <a:gd name="connsiteX0" fmla="*/ 1995616 w 6351592"/>
              <a:gd name="connsiteY0" fmla="*/ 0 h 5026052"/>
              <a:gd name="connsiteX1" fmla="*/ 6351592 w 6351592"/>
              <a:gd name="connsiteY1" fmla="*/ 0 h 5026052"/>
              <a:gd name="connsiteX2" fmla="*/ 6351592 w 6351592"/>
              <a:gd name="connsiteY2" fmla="*/ 5019873 h 5026052"/>
              <a:gd name="connsiteX3" fmla="*/ 0 w 6351592"/>
              <a:gd name="connsiteY3" fmla="*/ 5026052 h 5026052"/>
              <a:gd name="connsiteX4" fmla="*/ 1995616 w 6351592"/>
              <a:gd name="connsiteY4" fmla="*/ 0 h 5026052"/>
              <a:gd name="connsiteX0" fmla="*/ 3743949 w 8099925"/>
              <a:gd name="connsiteY0" fmla="*/ 0 h 5040348"/>
              <a:gd name="connsiteX1" fmla="*/ 8099925 w 8099925"/>
              <a:gd name="connsiteY1" fmla="*/ 0 h 5040348"/>
              <a:gd name="connsiteX2" fmla="*/ 8099925 w 8099925"/>
              <a:gd name="connsiteY2" fmla="*/ 5019873 h 5040348"/>
              <a:gd name="connsiteX3" fmla="*/ 0 w 8099925"/>
              <a:gd name="connsiteY3" fmla="*/ 5040348 h 5040348"/>
              <a:gd name="connsiteX4" fmla="*/ 3743949 w 8099925"/>
              <a:gd name="connsiteY4" fmla="*/ 0 h 504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9925" h="5040348">
                <a:moveTo>
                  <a:pt x="3743949" y="0"/>
                </a:moveTo>
                <a:lnTo>
                  <a:pt x="8099925" y="0"/>
                </a:lnTo>
                <a:lnTo>
                  <a:pt x="8099925" y="5019873"/>
                </a:lnTo>
                <a:lnTo>
                  <a:pt x="0" y="5040348"/>
                </a:lnTo>
                <a:lnTo>
                  <a:pt x="3743949" y="0"/>
                </a:lnTo>
                <a:close/>
              </a:path>
            </a:pathLst>
          </a:custGeom>
          <a:solidFill>
            <a:srgbClr val="004D86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8" name="等腰三角形 7"/>
          <p:cNvSpPr/>
          <p:nvPr userDrawn="1"/>
        </p:nvSpPr>
        <p:spPr>
          <a:xfrm>
            <a:off x="3836693" y="0"/>
            <a:ext cx="5307305" cy="1067609"/>
          </a:xfrm>
          <a:custGeom>
            <a:avLst/>
            <a:gdLst>
              <a:gd name="connsiteX0" fmla="*/ 0 w 3096344"/>
              <a:gd name="connsiteY0" fmla="*/ 1563638 h 1563638"/>
              <a:gd name="connsiteX1" fmla="*/ 1548172 w 3096344"/>
              <a:gd name="connsiteY1" fmla="*/ 0 h 1563638"/>
              <a:gd name="connsiteX2" fmla="*/ 3096344 w 3096344"/>
              <a:gd name="connsiteY2" fmla="*/ 1563638 h 1563638"/>
              <a:gd name="connsiteX3" fmla="*/ 0 w 3096344"/>
              <a:gd name="connsiteY3" fmla="*/ 1563638 h 1563638"/>
              <a:gd name="connsiteX0" fmla="*/ 0 w 2861566"/>
              <a:gd name="connsiteY0" fmla="*/ 0 h 2551670"/>
              <a:gd name="connsiteX1" fmla="*/ 1313394 w 2861566"/>
              <a:gd name="connsiteY1" fmla="*/ 988032 h 2551670"/>
              <a:gd name="connsiteX2" fmla="*/ 2861566 w 2861566"/>
              <a:gd name="connsiteY2" fmla="*/ 2551670 h 2551670"/>
              <a:gd name="connsiteX3" fmla="*/ 0 w 2861566"/>
              <a:gd name="connsiteY3" fmla="*/ 0 h 2551670"/>
              <a:gd name="connsiteX0" fmla="*/ 0 w 4103420"/>
              <a:gd name="connsiteY0" fmla="*/ 0 h 988032"/>
              <a:gd name="connsiteX1" fmla="*/ 1313394 w 4103420"/>
              <a:gd name="connsiteY1" fmla="*/ 988032 h 988032"/>
              <a:gd name="connsiteX2" fmla="*/ 4103420 w 4103420"/>
              <a:gd name="connsiteY2" fmla="*/ 12357 h 988032"/>
              <a:gd name="connsiteX3" fmla="*/ 0 w 4103420"/>
              <a:gd name="connsiteY3" fmla="*/ 0 h 988032"/>
              <a:gd name="connsiteX0" fmla="*/ 0 w 4103420"/>
              <a:gd name="connsiteY0" fmla="*/ 0 h 1469945"/>
              <a:gd name="connsiteX1" fmla="*/ 2030086 w 4103420"/>
              <a:gd name="connsiteY1" fmla="*/ 1469945 h 1469945"/>
              <a:gd name="connsiteX2" fmla="*/ 4103420 w 4103420"/>
              <a:gd name="connsiteY2" fmla="*/ 12357 h 1469945"/>
              <a:gd name="connsiteX3" fmla="*/ 0 w 4103420"/>
              <a:gd name="connsiteY3" fmla="*/ 0 h 1469945"/>
              <a:gd name="connsiteX0" fmla="*/ 0 w 4097242"/>
              <a:gd name="connsiteY0" fmla="*/ 0 h 1469945"/>
              <a:gd name="connsiteX1" fmla="*/ 2030086 w 4097242"/>
              <a:gd name="connsiteY1" fmla="*/ 1469945 h 1469945"/>
              <a:gd name="connsiteX2" fmla="*/ 4097242 w 4097242"/>
              <a:gd name="connsiteY2" fmla="*/ 6179 h 1469945"/>
              <a:gd name="connsiteX3" fmla="*/ 0 w 4097242"/>
              <a:gd name="connsiteY3" fmla="*/ 0 h 1469945"/>
              <a:gd name="connsiteX0" fmla="*/ 0 w 4097242"/>
              <a:gd name="connsiteY0" fmla="*/ 0 h 1067609"/>
              <a:gd name="connsiteX1" fmla="*/ 4092973 w 4097242"/>
              <a:gd name="connsiteY1" fmla="*/ 1067609 h 1067609"/>
              <a:gd name="connsiteX2" fmla="*/ 4097242 w 4097242"/>
              <a:gd name="connsiteY2" fmla="*/ 6179 h 1067609"/>
              <a:gd name="connsiteX3" fmla="*/ 0 w 4097242"/>
              <a:gd name="connsiteY3" fmla="*/ 0 h 10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7242" h="1067609">
                <a:moveTo>
                  <a:pt x="0" y="0"/>
                </a:moveTo>
                <a:lnTo>
                  <a:pt x="4092973" y="1067609"/>
                </a:lnTo>
                <a:lnTo>
                  <a:pt x="4097242" y="6179"/>
                </a:lnTo>
                <a:lnTo>
                  <a:pt x="0" y="0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6"/>
          <p:cNvSpPr/>
          <p:nvPr userDrawn="1"/>
        </p:nvSpPr>
        <p:spPr>
          <a:xfrm>
            <a:off x="0" y="4129081"/>
            <a:ext cx="5960820" cy="1014420"/>
          </a:xfrm>
          <a:custGeom>
            <a:avLst/>
            <a:gdLst>
              <a:gd name="connsiteX0" fmla="*/ 0 w 5868144"/>
              <a:gd name="connsiteY0" fmla="*/ 915566 h 915566"/>
              <a:gd name="connsiteX1" fmla="*/ 0 w 5868144"/>
              <a:gd name="connsiteY1" fmla="*/ 0 h 915566"/>
              <a:gd name="connsiteX2" fmla="*/ 5868144 w 5868144"/>
              <a:gd name="connsiteY2" fmla="*/ 915566 h 915566"/>
              <a:gd name="connsiteX3" fmla="*/ 0 w 5868144"/>
              <a:gd name="connsiteY3" fmla="*/ 915566 h 915566"/>
              <a:gd name="connsiteX0" fmla="*/ 0 w 5868144"/>
              <a:gd name="connsiteY0" fmla="*/ 804355 h 804355"/>
              <a:gd name="connsiteX1" fmla="*/ 0 w 5868144"/>
              <a:gd name="connsiteY1" fmla="*/ 0 h 804355"/>
              <a:gd name="connsiteX2" fmla="*/ 5868144 w 5868144"/>
              <a:gd name="connsiteY2" fmla="*/ 804355 h 804355"/>
              <a:gd name="connsiteX3" fmla="*/ 0 w 5868144"/>
              <a:gd name="connsiteY3" fmla="*/ 804355 h 804355"/>
              <a:gd name="connsiteX0" fmla="*/ 0 w 5868144"/>
              <a:gd name="connsiteY0" fmla="*/ 705501 h 705501"/>
              <a:gd name="connsiteX1" fmla="*/ 0 w 5868144"/>
              <a:gd name="connsiteY1" fmla="*/ 0 h 705501"/>
              <a:gd name="connsiteX2" fmla="*/ 5868144 w 5868144"/>
              <a:gd name="connsiteY2" fmla="*/ 705501 h 705501"/>
              <a:gd name="connsiteX3" fmla="*/ 0 w 5868144"/>
              <a:gd name="connsiteY3" fmla="*/ 705501 h 705501"/>
              <a:gd name="connsiteX0" fmla="*/ 0 w 5868144"/>
              <a:gd name="connsiteY0" fmla="*/ 761106 h 761106"/>
              <a:gd name="connsiteX1" fmla="*/ 0 w 5868144"/>
              <a:gd name="connsiteY1" fmla="*/ 0 h 761106"/>
              <a:gd name="connsiteX2" fmla="*/ 5868144 w 5868144"/>
              <a:gd name="connsiteY2" fmla="*/ 761106 h 761106"/>
              <a:gd name="connsiteX3" fmla="*/ 0 w 5868144"/>
              <a:gd name="connsiteY3" fmla="*/ 761106 h 761106"/>
              <a:gd name="connsiteX0" fmla="*/ 0 w 5380052"/>
              <a:gd name="connsiteY0" fmla="*/ 761106 h 761106"/>
              <a:gd name="connsiteX1" fmla="*/ 0 w 5380052"/>
              <a:gd name="connsiteY1" fmla="*/ 0 h 761106"/>
              <a:gd name="connsiteX2" fmla="*/ 5380052 w 5380052"/>
              <a:gd name="connsiteY2" fmla="*/ 761106 h 761106"/>
              <a:gd name="connsiteX3" fmla="*/ 0 w 5380052"/>
              <a:gd name="connsiteY3" fmla="*/ 761106 h 761106"/>
              <a:gd name="connsiteX0" fmla="*/ 0 w 4861068"/>
              <a:gd name="connsiteY0" fmla="*/ 761106 h 761106"/>
              <a:gd name="connsiteX1" fmla="*/ 0 w 4861068"/>
              <a:gd name="connsiteY1" fmla="*/ 0 h 761106"/>
              <a:gd name="connsiteX2" fmla="*/ 4861068 w 4861068"/>
              <a:gd name="connsiteY2" fmla="*/ 761106 h 761106"/>
              <a:gd name="connsiteX3" fmla="*/ 0 w 4861068"/>
              <a:gd name="connsiteY3" fmla="*/ 761106 h 761106"/>
              <a:gd name="connsiteX0" fmla="*/ 0 w 5176165"/>
              <a:gd name="connsiteY0" fmla="*/ 761106 h 761106"/>
              <a:gd name="connsiteX1" fmla="*/ 0 w 5176165"/>
              <a:gd name="connsiteY1" fmla="*/ 0 h 761106"/>
              <a:gd name="connsiteX2" fmla="*/ 5176165 w 5176165"/>
              <a:gd name="connsiteY2" fmla="*/ 761106 h 761106"/>
              <a:gd name="connsiteX3" fmla="*/ 0 w 5176165"/>
              <a:gd name="connsiteY3" fmla="*/ 761106 h 761106"/>
              <a:gd name="connsiteX0" fmla="*/ 0 w 5194701"/>
              <a:gd name="connsiteY0" fmla="*/ 761106 h 767284"/>
              <a:gd name="connsiteX1" fmla="*/ 0 w 5194701"/>
              <a:gd name="connsiteY1" fmla="*/ 0 h 767284"/>
              <a:gd name="connsiteX2" fmla="*/ 5194701 w 5194701"/>
              <a:gd name="connsiteY2" fmla="*/ 767284 h 767284"/>
              <a:gd name="connsiteX3" fmla="*/ 0 w 5194701"/>
              <a:gd name="connsiteY3" fmla="*/ 761106 h 767284"/>
              <a:gd name="connsiteX0" fmla="*/ 0 w 5960820"/>
              <a:gd name="connsiteY0" fmla="*/ 761106 h 995884"/>
              <a:gd name="connsiteX1" fmla="*/ 0 w 5960820"/>
              <a:gd name="connsiteY1" fmla="*/ 0 h 995884"/>
              <a:gd name="connsiteX2" fmla="*/ 5960820 w 5960820"/>
              <a:gd name="connsiteY2" fmla="*/ 995884 h 995884"/>
              <a:gd name="connsiteX3" fmla="*/ 0 w 5960820"/>
              <a:gd name="connsiteY3" fmla="*/ 761106 h 995884"/>
              <a:gd name="connsiteX0" fmla="*/ 6178 w 5960820"/>
              <a:gd name="connsiteY0" fmla="*/ 1014419 h 1014419"/>
              <a:gd name="connsiteX1" fmla="*/ 0 w 5960820"/>
              <a:gd name="connsiteY1" fmla="*/ 0 h 1014419"/>
              <a:gd name="connsiteX2" fmla="*/ 5960820 w 5960820"/>
              <a:gd name="connsiteY2" fmla="*/ 995884 h 1014419"/>
              <a:gd name="connsiteX3" fmla="*/ 6178 w 5960820"/>
              <a:gd name="connsiteY3" fmla="*/ 1014419 h 1014419"/>
              <a:gd name="connsiteX0" fmla="*/ 6178 w 5960820"/>
              <a:gd name="connsiteY0" fmla="*/ 1014419 h 1014420"/>
              <a:gd name="connsiteX1" fmla="*/ 0 w 5960820"/>
              <a:gd name="connsiteY1" fmla="*/ 0 h 1014420"/>
              <a:gd name="connsiteX2" fmla="*/ 5960820 w 5960820"/>
              <a:gd name="connsiteY2" fmla="*/ 1014420 h 1014420"/>
              <a:gd name="connsiteX3" fmla="*/ 6178 w 5960820"/>
              <a:gd name="connsiteY3" fmla="*/ 1014419 h 101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820" h="1014420">
                <a:moveTo>
                  <a:pt x="6178" y="1014419"/>
                </a:moveTo>
                <a:cubicBezTo>
                  <a:pt x="4119" y="676279"/>
                  <a:pt x="2059" y="338140"/>
                  <a:pt x="0" y="0"/>
                </a:cubicBezTo>
                <a:lnTo>
                  <a:pt x="5960820" y="1014420"/>
                </a:lnTo>
                <a:lnTo>
                  <a:pt x="6178" y="1014419"/>
                </a:lnTo>
                <a:close/>
              </a:path>
            </a:pathLst>
          </a:custGeom>
          <a:solidFill>
            <a:srgbClr val="FFCD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6"/>
          <p:cNvSpPr/>
          <p:nvPr userDrawn="1"/>
        </p:nvSpPr>
        <p:spPr>
          <a:xfrm>
            <a:off x="1" y="4365920"/>
            <a:ext cx="5244128" cy="777581"/>
          </a:xfrm>
          <a:custGeom>
            <a:avLst/>
            <a:gdLst>
              <a:gd name="connsiteX0" fmla="*/ 0 w 5868144"/>
              <a:gd name="connsiteY0" fmla="*/ 915566 h 915566"/>
              <a:gd name="connsiteX1" fmla="*/ 0 w 5868144"/>
              <a:gd name="connsiteY1" fmla="*/ 0 h 915566"/>
              <a:gd name="connsiteX2" fmla="*/ 5868144 w 5868144"/>
              <a:gd name="connsiteY2" fmla="*/ 915566 h 915566"/>
              <a:gd name="connsiteX3" fmla="*/ 0 w 5868144"/>
              <a:gd name="connsiteY3" fmla="*/ 915566 h 915566"/>
              <a:gd name="connsiteX0" fmla="*/ 0 w 5868144"/>
              <a:gd name="connsiteY0" fmla="*/ 804355 h 804355"/>
              <a:gd name="connsiteX1" fmla="*/ 0 w 5868144"/>
              <a:gd name="connsiteY1" fmla="*/ 0 h 804355"/>
              <a:gd name="connsiteX2" fmla="*/ 5868144 w 5868144"/>
              <a:gd name="connsiteY2" fmla="*/ 804355 h 804355"/>
              <a:gd name="connsiteX3" fmla="*/ 0 w 5868144"/>
              <a:gd name="connsiteY3" fmla="*/ 804355 h 804355"/>
              <a:gd name="connsiteX0" fmla="*/ 0 w 5868144"/>
              <a:gd name="connsiteY0" fmla="*/ 705501 h 705501"/>
              <a:gd name="connsiteX1" fmla="*/ 0 w 5868144"/>
              <a:gd name="connsiteY1" fmla="*/ 0 h 705501"/>
              <a:gd name="connsiteX2" fmla="*/ 5868144 w 5868144"/>
              <a:gd name="connsiteY2" fmla="*/ 705501 h 705501"/>
              <a:gd name="connsiteX3" fmla="*/ 0 w 5868144"/>
              <a:gd name="connsiteY3" fmla="*/ 705501 h 705501"/>
              <a:gd name="connsiteX0" fmla="*/ 0 w 5868144"/>
              <a:gd name="connsiteY0" fmla="*/ 761106 h 761106"/>
              <a:gd name="connsiteX1" fmla="*/ 0 w 5868144"/>
              <a:gd name="connsiteY1" fmla="*/ 0 h 761106"/>
              <a:gd name="connsiteX2" fmla="*/ 5868144 w 5868144"/>
              <a:gd name="connsiteY2" fmla="*/ 761106 h 761106"/>
              <a:gd name="connsiteX3" fmla="*/ 0 w 5868144"/>
              <a:gd name="connsiteY3" fmla="*/ 761106 h 761106"/>
              <a:gd name="connsiteX0" fmla="*/ 0 w 5380052"/>
              <a:gd name="connsiteY0" fmla="*/ 761106 h 761106"/>
              <a:gd name="connsiteX1" fmla="*/ 0 w 5380052"/>
              <a:gd name="connsiteY1" fmla="*/ 0 h 761106"/>
              <a:gd name="connsiteX2" fmla="*/ 5380052 w 5380052"/>
              <a:gd name="connsiteY2" fmla="*/ 761106 h 761106"/>
              <a:gd name="connsiteX3" fmla="*/ 0 w 5380052"/>
              <a:gd name="connsiteY3" fmla="*/ 761106 h 761106"/>
              <a:gd name="connsiteX0" fmla="*/ 0 w 4861068"/>
              <a:gd name="connsiteY0" fmla="*/ 761106 h 761106"/>
              <a:gd name="connsiteX1" fmla="*/ 0 w 4861068"/>
              <a:gd name="connsiteY1" fmla="*/ 0 h 761106"/>
              <a:gd name="connsiteX2" fmla="*/ 4861068 w 4861068"/>
              <a:gd name="connsiteY2" fmla="*/ 761106 h 761106"/>
              <a:gd name="connsiteX3" fmla="*/ 0 w 4861068"/>
              <a:gd name="connsiteY3" fmla="*/ 761106 h 761106"/>
              <a:gd name="connsiteX0" fmla="*/ 0 w 5176165"/>
              <a:gd name="connsiteY0" fmla="*/ 761106 h 761106"/>
              <a:gd name="connsiteX1" fmla="*/ 0 w 5176165"/>
              <a:gd name="connsiteY1" fmla="*/ 0 h 761106"/>
              <a:gd name="connsiteX2" fmla="*/ 5176165 w 5176165"/>
              <a:gd name="connsiteY2" fmla="*/ 761106 h 761106"/>
              <a:gd name="connsiteX3" fmla="*/ 0 w 5176165"/>
              <a:gd name="connsiteY3" fmla="*/ 761106 h 761106"/>
              <a:gd name="connsiteX0" fmla="*/ 0 w 5194701"/>
              <a:gd name="connsiteY0" fmla="*/ 761106 h 767284"/>
              <a:gd name="connsiteX1" fmla="*/ 0 w 5194701"/>
              <a:gd name="connsiteY1" fmla="*/ 0 h 767284"/>
              <a:gd name="connsiteX2" fmla="*/ 5194701 w 5194701"/>
              <a:gd name="connsiteY2" fmla="*/ 767284 h 767284"/>
              <a:gd name="connsiteX3" fmla="*/ 0 w 5194701"/>
              <a:gd name="connsiteY3" fmla="*/ 761106 h 767284"/>
              <a:gd name="connsiteX0" fmla="*/ 0 w 5219415"/>
              <a:gd name="connsiteY0" fmla="*/ 761106 h 761106"/>
              <a:gd name="connsiteX1" fmla="*/ 0 w 5219415"/>
              <a:gd name="connsiteY1" fmla="*/ 0 h 761106"/>
              <a:gd name="connsiteX2" fmla="*/ 5219415 w 5219415"/>
              <a:gd name="connsiteY2" fmla="*/ 742570 h 761106"/>
              <a:gd name="connsiteX3" fmla="*/ 0 w 5219415"/>
              <a:gd name="connsiteY3" fmla="*/ 761106 h 761106"/>
              <a:gd name="connsiteX0" fmla="*/ 0 w 5244128"/>
              <a:gd name="connsiteY0" fmla="*/ 761106 h 761106"/>
              <a:gd name="connsiteX1" fmla="*/ 0 w 5244128"/>
              <a:gd name="connsiteY1" fmla="*/ 0 h 761106"/>
              <a:gd name="connsiteX2" fmla="*/ 5244128 w 5244128"/>
              <a:gd name="connsiteY2" fmla="*/ 748618 h 761106"/>
              <a:gd name="connsiteX3" fmla="*/ 0 w 5244128"/>
              <a:gd name="connsiteY3" fmla="*/ 761106 h 761106"/>
              <a:gd name="connsiteX0" fmla="*/ 0 w 5244128"/>
              <a:gd name="connsiteY0" fmla="*/ 761106 h 761106"/>
              <a:gd name="connsiteX1" fmla="*/ 0 w 5244128"/>
              <a:gd name="connsiteY1" fmla="*/ 0 h 761106"/>
              <a:gd name="connsiteX2" fmla="*/ 5244128 w 5244128"/>
              <a:gd name="connsiteY2" fmla="*/ 760713 h 761106"/>
              <a:gd name="connsiteX3" fmla="*/ 0 w 5244128"/>
              <a:gd name="connsiteY3" fmla="*/ 761106 h 76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4128" h="761106">
                <a:moveTo>
                  <a:pt x="0" y="761106"/>
                </a:moveTo>
                <a:lnTo>
                  <a:pt x="0" y="0"/>
                </a:lnTo>
                <a:lnTo>
                  <a:pt x="5244128" y="760713"/>
                </a:lnTo>
                <a:lnTo>
                  <a:pt x="0" y="761106"/>
                </a:lnTo>
                <a:close/>
              </a:path>
            </a:pathLst>
          </a:custGeom>
          <a:solidFill>
            <a:srgbClr val="FFCD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4139952" y="1491630"/>
            <a:ext cx="3973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谢谢大家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4336837" y="3775138"/>
            <a:ext cx="356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无锡搜搜课科技有限公司</a:t>
            </a:r>
            <a:endParaRPr lang="en-US" altLang="zh-CN" sz="2000" b="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QQ</a:t>
            </a:r>
            <a:r>
              <a:rPr lang="zh-CN" altLang="en-US" sz="20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00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532350378</a:t>
            </a:r>
            <a:endParaRPr lang="zh-CN" altLang="en-US" sz="2000" b="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094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2" grpId="0"/>
      <p:bldP spid="3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98"/>
            <a:ext cx="9144000" cy="515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6"/>
          <p:cNvSpPr/>
          <p:nvPr userDrawn="1"/>
        </p:nvSpPr>
        <p:spPr>
          <a:xfrm flipH="1">
            <a:off x="-3" y="342013"/>
            <a:ext cx="9152085" cy="357529"/>
          </a:xfrm>
          <a:custGeom>
            <a:avLst/>
            <a:gdLst>
              <a:gd name="connsiteX0" fmla="*/ 0 w 9144000"/>
              <a:gd name="connsiteY0" fmla="*/ 0 h 432048"/>
              <a:gd name="connsiteX1" fmla="*/ 9144000 w 9144000"/>
              <a:gd name="connsiteY1" fmla="*/ 0 h 432048"/>
              <a:gd name="connsiteX2" fmla="*/ 9144000 w 9144000"/>
              <a:gd name="connsiteY2" fmla="*/ 432048 h 432048"/>
              <a:gd name="connsiteX3" fmla="*/ 0 w 9144000"/>
              <a:gd name="connsiteY3" fmla="*/ 432048 h 432048"/>
              <a:gd name="connsiteX4" fmla="*/ 0 w 9144000"/>
              <a:gd name="connsiteY4" fmla="*/ 0 h 432048"/>
              <a:gd name="connsiteX0" fmla="*/ 0 w 9144000"/>
              <a:gd name="connsiteY0" fmla="*/ 123825 h 555873"/>
              <a:gd name="connsiteX1" fmla="*/ 9134475 w 9144000"/>
              <a:gd name="connsiteY1" fmla="*/ 0 h 555873"/>
              <a:gd name="connsiteX2" fmla="*/ 9144000 w 9144000"/>
              <a:gd name="connsiteY2" fmla="*/ 555873 h 555873"/>
              <a:gd name="connsiteX3" fmla="*/ 0 w 9144000"/>
              <a:gd name="connsiteY3" fmla="*/ 555873 h 555873"/>
              <a:gd name="connsiteX4" fmla="*/ 0 w 9144000"/>
              <a:gd name="connsiteY4" fmla="*/ 123825 h 555873"/>
              <a:gd name="connsiteX0" fmla="*/ 0 w 9144000"/>
              <a:gd name="connsiteY0" fmla="*/ 123825 h 555873"/>
              <a:gd name="connsiteX1" fmla="*/ 9134475 w 9144000"/>
              <a:gd name="connsiteY1" fmla="*/ 0 h 555873"/>
              <a:gd name="connsiteX2" fmla="*/ 9144000 w 9144000"/>
              <a:gd name="connsiteY2" fmla="*/ 555873 h 555873"/>
              <a:gd name="connsiteX3" fmla="*/ 9525 w 9144000"/>
              <a:gd name="connsiteY3" fmla="*/ 289173 h 555873"/>
              <a:gd name="connsiteX4" fmla="*/ 0 w 9144000"/>
              <a:gd name="connsiteY4" fmla="*/ 123825 h 555873"/>
              <a:gd name="connsiteX0" fmla="*/ 9525 w 9153525"/>
              <a:gd name="connsiteY0" fmla="*/ 123825 h 555873"/>
              <a:gd name="connsiteX1" fmla="*/ 9144000 w 9153525"/>
              <a:gd name="connsiteY1" fmla="*/ 0 h 555873"/>
              <a:gd name="connsiteX2" fmla="*/ 9153525 w 9153525"/>
              <a:gd name="connsiteY2" fmla="*/ 555873 h 555873"/>
              <a:gd name="connsiteX3" fmla="*/ 0 w 9153525"/>
              <a:gd name="connsiteY3" fmla="*/ 346323 h 555873"/>
              <a:gd name="connsiteX4" fmla="*/ 9525 w 9153525"/>
              <a:gd name="connsiteY4" fmla="*/ 123825 h 555873"/>
              <a:gd name="connsiteX0" fmla="*/ 0 w 9144000"/>
              <a:gd name="connsiteY0" fmla="*/ 123825 h 555873"/>
              <a:gd name="connsiteX1" fmla="*/ 9134475 w 9144000"/>
              <a:gd name="connsiteY1" fmla="*/ 0 h 555873"/>
              <a:gd name="connsiteX2" fmla="*/ 9144000 w 9144000"/>
              <a:gd name="connsiteY2" fmla="*/ 555873 h 555873"/>
              <a:gd name="connsiteX3" fmla="*/ 5106 w 9144000"/>
              <a:gd name="connsiteY3" fmla="*/ 353638 h 555873"/>
              <a:gd name="connsiteX4" fmla="*/ 0 w 9144000"/>
              <a:gd name="connsiteY4" fmla="*/ 123825 h 555873"/>
              <a:gd name="connsiteX0" fmla="*/ 9524 w 9138894"/>
              <a:gd name="connsiteY0" fmla="*/ 255498 h 555873"/>
              <a:gd name="connsiteX1" fmla="*/ 9129369 w 9138894"/>
              <a:gd name="connsiteY1" fmla="*/ 0 h 555873"/>
              <a:gd name="connsiteX2" fmla="*/ 9138894 w 9138894"/>
              <a:gd name="connsiteY2" fmla="*/ 555873 h 555873"/>
              <a:gd name="connsiteX3" fmla="*/ 0 w 9138894"/>
              <a:gd name="connsiteY3" fmla="*/ 353638 h 555873"/>
              <a:gd name="connsiteX4" fmla="*/ 9524 w 9138894"/>
              <a:gd name="connsiteY4" fmla="*/ 255498 h 555873"/>
              <a:gd name="connsiteX0" fmla="*/ 9524 w 9138894"/>
              <a:gd name="connsiteY0" fmla="*/ 189661 h 555873"/>
              <a:gd name="connsiteX1" fmla="*/ 9129369 w 9138894"/>
              <a:gd name="connsiteY1" fmla="*/ 0 h 555873"/>
              <a:gd name="connsiteX2" fmla="*/ 9138894 w 9138894"/>
              <a:gd name="connsiteY2" fmla="*/ 555873 h 555873"/>
              <a:gd name="connsiteX3" fmla="*/ 0 w 9138894"/>
              <a:gd name="connsiteY3" fmla="*/ 353638 h 555873"/>
              <a:gd name="connsiteX4" fmla="*/ 9524 w 9138894"/>
              <a:gd name="connsiteY4" fmla="*/ 189661 h 555873"/>
              <a:gd name="connsiteX0" fmla="*/ 0 w 9151315"/>
              <a:gd name="connsiteY0" fmla="*/ 160400 h 555873"/>
              <a:gd name="connsiteX1" fmla="*/ 9141790 w 9151315"/>
              <a:gd name="connsiteY1" fmla="*/ 0 h 555873"/>
              <a:gd name="connsiteX2" fmla="*/ 9151315 w 9151315"/>
              <a:gd name="connsiteY2" fmla="*/ 555873 h 555873"/>
              <a:gd name="connsiteX3" fmla="*/ 12421 w 9151315"/>
              <a:gd name="connsiteY3" fmla="*/ 353638 h 555873"/>
              <a:gd name="connsiteX4" fmla="*/ 0 w 9151315"/>
              <a:gd name="connsiteY4" fmla="*/ 160400 h 555873"/>
              <a:gd name="connsiteX0" fmla="*/ 16838 w 9168153"/>
              <a:gd name="connsiteY0" fmla="*/ 160400 h 555873"/>
              <a:gd name="connsiteX1" fmla="*/ 9158628 w 9168153"/>
              <a:gd name="connsiteY1" fmla="*/ 0 h 555873"/>
              <a:gd name="connsiteX2" fmla="*/ 9168153 w 9168153"/>
              <a:gd name="connsiteY2" fmla="*/ 555873 h 555873"/>
              <a:gd name="connsiteX3" fmla="*/ 0 w 9168153"/>
              <a:gd name="connsiteY3" fmla="*/ 368268 h 555873"/>
              <a:gd name="connsiteX4" fmla="*/ 16838 w 9168153"/>
              <a:gd name="connsiteY4" fmla="*/ 160400 h 555873"/>
              <a:gd name="connsiteX0" fmla="*/ 0 w 9151315"/>
              <a:gd name="connsiteY0" fmla="*/ 160400 h 555873"/>
              <a:gd name="connsiteX1" fmla="*/ 9141790 w 9151315"/>
              <a:gd name="connsiteY1" fmla="*/ 0 h 555873"/>
              <a:gd name="connsiteX2" fmla="*/ 9151315 w 9151315"/>
              <a:gd name="connsiteY2" fmla="*/ 555873 h 555873"/>
              <a:gd name="connsiteX3" fmla="*/ 5106 w 9151315"/>
              <a:gd name="connsiteY3" fmla="*/ 368268 h 555873"/>
              <a:gd name="connsiteX4" fmla="*/ 0 w 9151315"/>
              <a:gd name="connsiteY4" fmla="*/ 160400 h 555873"/>
              <a:gd name="connsiteX0" fmla="*/ 0 w 9151315"/>
              <a:gd name="connsiteY0" fmla="*/ 206952 h 602425"/>
              <a:gd name="connsiteX1" fmla="*/ 9149104 w 9151315"/>
              <a:gd name="connsiteY1" fmla="*/ 0 h 602425"/>
              <a:gd name="connsiteX2" fmla="*/ 9151315 w 9151315"/>
              <a:gd name="connsiteY2" fmla="*/ 602425 h 602425"/>
              <a:gd name="connsiteX3" fmla="*/ 5106 w 9151315"/>
              <a:gd name="connsiteY3" fmla="*/ 414820 h 602425"/>
              <a:gd name="connsiteX4" fmla="*/ 0 w 9151315"/>
              <a:gd name="connsiteY4" fmla="*/ 206952 h 60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315" h="602425">
                <a:moveTo>
                  <a:pt x="0" y="206952"/>
                </a:moveTo>
                <a:lnTo>
                  <a:pt x="9149104" y="0"/>
                </a:lnTo>
                <a:lnTo>
                  <a:pt x="9151315" y="602425"/>
                </a:lnTo>
                <a:lnTo>
                  <a:pt x="5106" y="414820"/>
                </a:lnTo>
                <a:lnTo>
                  <a:pt x="0" y="206952"/>
                </a:lnTo>
                <a:close/>
              </a:path>
            </a:pathLst>
          </a:cu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2" y="-9898"/>
            <a:ext cx="9152086" cy="555873"/>
          </a:xfrm>
          <a:custGeom>
            <a:avLst/>
            <a:gdLst>
              <a:gd name="connsiteX0" fmla="*/ 0 w 9144000"/>
              <a:gd name="connsiteY0" fmla="*/ 0 h 432048"/>
              <a:gd name="connsiteX1" fmla="*/ 9144000 w 9144000"/>
              <a:gd name="connsiteY1" fmla="*/ 0 h 432048"/>
              <a:gd name="connsiteX2" fmla="*/ 9144000 w 9144000"/>
              <a:gd name="connsiteY2" fmla="*/ 432048 h 432048"/>
              <a:gd name="connsiteX3" fmla="*/ 0 w 9144000"/>
              <a:gd name="connsiteY3" fmla="*/ 432048 h 432048"/>
              <a:gd name="connsiteX4" fmla="*/ 0 w 9144000"/>
              <a:gd name="connsiteY4" fmla="*/ 0 h 432048"/>
              <a:gd name="connsiteX0" fmla="*/ 0 w 9144000"/>
              <a:gd name="connsiteY0" fmla="*/ 123825 h 555873"/>
              <a:gd name="connsiteX1" fmla="*/ 9134475 w 9144000"/>
              <a:gd name="connsiteY1" fmla="*/ 0 h 555873"/>
              <a:gd name="connsiteX2" fmla="*/ 9144000 w 9144000"/>
              <a:gd name="connsiteY2" fmla="*/ 555873 h 555873"/>
              <a:gd name="connsiteX3" fmla="*/ 0 w 9144000"/>
              <a:gd name="connsiteY3" fmla="*/ 555873 h 555873"/>
              <a:gd name="connsiteX4" fmla="*/ 0 w 9144000"/>
              <a:gd name="connsiteY4" fmla="*/ 123825 h 555873"/>
              <a:gd name="connsiteX0" fmla="*/ 0 w 9144000"/>
              <a:gd name="connsiteY0" fmla="*/ 123825 h 555873"/>
              <a:gd name="connsiteX1" fmla="*/ 9134475 w 9144000"/>
              <a:gd name="connsiteY1" fmla="*/ 0 h 555873"/>
              <a:gd name="connsiteX2" fmla="*/ 9144000 w 9144000"/>
              <a:gd name="connsiteY2" fmla="*/ 555873 h 555873"/>
              <a:gd name="connsiteX3" fmla="*/ 9525 w 9144000"/>
              <a:gd name="connsiteY3" fmla="*/ 289173 h 555873"/>
              <a:gd name="connsiteX4" fmla="*/ 0 w 9144000"/>
              <a:gd name="connsiteY4" fmla="*/ 123825 h 555873"/>
              <a:gd name="connsiteX0" fmla="*/ 9525 w 9153525"/>
              <a:gd name="connsiteY0" fmla="*/ 123825 h 555873"/>
              <a:gd name="connsiteX1" fmla="*/ 9144000 w 9153525"/>
              <a:gd name="connsiteY1" fmla="*/ 0 h 555873"/>
              <a:gd name="connsiteX2" fmla="*/ 9153525 w 9153525"/>
              <a:gd name="connsiteY2" fmla="*/ 555873 h 555873"/>
              <a:gd name="connsiteX3" fmla="*/ 0 w 9153525"/>
              <a:gd name="connsiteY3" fmla="*/ 346323 h 555873"/>
              <a:gd name="connsiteX4" fmla="*/ 9525 w 9153525"/>
              <a:gd name="connsiteY4" fmla="*/ 123825 h 555873"/>
              <a:gd name="connsiteX0" fmla="*/ 0 w 9144000"/>
              <a:gd name="connsiteY0" fmla="*/ 123825 h 555873"/>
              <a:gd name="connsiteX1" fmla="*/ 9134475 w 9144000"/>
              <a:gd name="connsiteY1" fmla="*/ 0 h 555873"/>
              <a:gd name="connsiteX2" fmla="*/ 9144000 w 9144000"/>
              <a:gd name="connsiteY2" fmla="*/ 555873 h 555873"/>
              <a:gd name="connsiteX3" fmla="*/ 5106 w 9144000"/>
              <a:gd name="connsiteY3" fmla="*/ 353638 h 555873"/>
              <a:gd name="connsiteX4" fmla="*/ 0 w 9144000"/>
              <a:gd name="connsiteY4" fmla="*/ 123825 h 55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555873">
                <a:moveTo>
                  <a:pt x="0" y="123825"/>
                </a:moveTo>
                <a:lnTo>
                  <a:pt x="9134475" y="0"/>
                </a:lnTo>
                <a:lnTo>
                  <a:pt x="9144000" y="555873"/>
                </a:lnTo>
                <a:lnTo>
                  <a:pt x="5106" y="353638"/>
                </a:lnTo>
                <a:lnTo>
                  <a:pt x="0" y="123825"/>
                </a:lnTo>
                <a:close/>
              </a:path>
            </a:pathLst>
          </a:cu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031744" y="7713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互联网</a:t>
            </a:r>
            <a:r>
              <a:rPr lang="en-US" altLang="zh-CN" sz="18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8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工会工作</a:t>
            </a:r>
            <a:endParaRPr lang="zh-CN" altLang="en-US" sz="1800" b="1" i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430559"/>
            <a:ext cx="19797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江苏工会学院   </a:t>
            </a:r>
            <a:r>
              <a:rPr lang="en-US" altLang="zh-CN" sz="900" b="1" i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www.sosoq.org</a:t>
            </a:r>
            <a:endParaRPr lang="zh-CN" altLang="en-US" sz="900" b="1" i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4876006"/>
            <a:ext cx="9144000" cy="267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6732240" y="4876006"/>
            <a:ext cx="24112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无锡搜搜课科技有限公司</a:t>
            </a:r>
            <a:r>
              <a:rPr lang="zh-CN" altLang="en-US" sz="9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en-US" altLang="zh-CN" sz="9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QQ:532350378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0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/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5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9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9153A6F-06D6-4C54-84E4-858BDF601756}" type="datetimeFigureOut">
              <a:rPr lang="zh-CN" altLang="en-US" smtClean="0"/>
              <a:t>2016/4/27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E374E85-09A5-472A-8CA6-F2D6F80D58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3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59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QQ截图20160329105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"/>
          <a:stretch/>
        </p:blipFill>
        <p:spPr bwMode="auto">
          <a:xfrm>
            <a:off x="971600" y="733610"/>
            <a:ext cx="7070204" cy="40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8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356546"/>
            <a:ext cx="64171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latin typeface="微软雅黑" pitchFamily="34" charset="-122"/>
                <a:ea typeface="微软雅黑" pitchFamily="34" charset="-122"/>
              </a:rPr>
              <a:t>这是一</a:t>
            </a:r>
            <a:r>
              <a:rPr lang="zh-CN" altLang="en-US" sz="5400" b="1" dirty="0" smtClean="0"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sz="5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最好</a:t>
            </a:r>
            <a:r>
              <a:rPr lang="zh-CN" altLang="en-US" sz="5400" b="1" dirty="0" smtClean="0">
                <a:latin typeface="微软雅黑" pitchFamily="34" charset="-122"/>
                <a:ea typeface="微软雅黑" pitchFamily="34" charset="-122"/>
              </a:rPr>
              <a:t>的时代</a:t>
            </a:r>
            <a:endParaRPr lang="en-US" altLang="zh-CN" sz="54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5400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5400" b="1" dirty="0" smtClean="0">
                <a:latin typeface="微软雅黑" pitchFamily="34" charset="-122"/>
                <a:ea typeface="微软雅黑" pitchFamily="34" charset="-122"/>
              </a:rPr>
              <a:t>也是一个</a:t>
            </a:r>
            <a:r>
              <a:rPr lang="zh-CN" altLang="en-US" sz="5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最坏</a:t>
            </a:r>
            <a:r>
              <a:rPr lang="zh-CN" altLang="en-US" sz="5400" b="1" dirty="0" smtClean="0">
                <a:latin typeface="微软雅黑" pitchFamily="34" charset="-122"/>
                <a:ea typeface="微软雅黑" pitchFamily="34" charset="-122"/>
              </a:rPr>
              <a:t>的时代</a:t>
            </a:r>
            <a:endParaRPr lang="zh-CN" altLang="en-US" sz="5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0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8" y="1350735"/>
            <a:ext cx="2736304" cy="26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49817"/>
            <a:ext cx="5351987" cy="276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9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203848" y="2345872"/>
            <a:ext cx="5705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4000" b="1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”的四个特征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椭圆 5"/>
          <p:cNvSpPr>
            <a:spLocks noChangeArrowheads="1"/>
          </p:cNvSpPr>
          <p:nvPr/>
        </p:nvSpPr>
        <p:spPr bwMode="auto">
          <a:xfrm>
            <a:off x="-1655763" y="1275556"/>
            <a:ext cx="3313113" cy="3241675"/>
          </a:xfrm>
          <a:prstGeom prst="ellipse">
            <a:avLst/>
          </a:prstGeom>
          <a:noFill/>
          <a:ln w="25400" cap="flat" cmpd="sng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3" name="椭圆 6"/>
          <p:cNvSpPr>
            <a:spLocks noChangeArrowheads="1"/>
          </p:cNvSpPr>
          <p:nvPr/>
        </p:nvSpPr>
        <p:spPr bwMode="auto">
          <a:xfrm>
            <a:off x="222250" y="1420018"/>
            <a:ext cx="2746375" cy="2663825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800">
                <a:solidFill>
                  <a:srgbClr val="FFFFFF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WHY?</a:t>
            </a:r>
            <a:endParaRPr lang="zh-CN" altLang="en-US" sz="4800">
              <a:solidFill>
                <a:srgbClr val="FFFFFF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  <p:sp>
        <p:nvSpPr>
          <p:cNvPr id="24" name="椭圆 7"/>
          <p:cNvSpPr>
            <a:spLocks noChangeArrowheads="1"/>
          </p:cNvSpPr>
          <p:nvPr/>
        </p:nvSpPr>
        <p:spPr bwMode="auto">
          <a:xfrm>
            <a:off x="107950" y="915193"/>
            <a:ext cx="755650" cy="7207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HOW</a:t>
            </a:r>
          </a:p>
        </p:txBody>
      </p:sp>
      <p:sp>
        <p:nvSpPr>
          <p:cNvPr id="25" name="椭圆 8"/>
          <p:cNvSpPr>
            <a:spLocks noChangeArrowheads="1"/>
          </p:cNvSpPr>
          <p:nvPr/>
        </p:nvSpPr>
        <p:spPr bwMode="auto">
          <a:xfrm>
            <a:off x="107950" y="3939381"/>
            <a:ext cx="935038" cy="9366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40782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0945" y="3366206"/>
            <a:ext cx="3474415" cy="113877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”的第一特征</a:t>
            </a:r>
            <a:endParaRPr lang="en-US" altLang="zh-CN" sz="24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用户主权</a:t>
            </a:r>
            <a:endParaRPr lang="zh-CN" altLang="en-US" sz="4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5" y="1133958"/>
            <a:ext cx="3474415" cy="21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Administrator\Desktop\未标题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771037"/>
            <a:ext cx="1219592" cy="149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esktop\未标题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801113"/>
            <a:ext cx="1224136" cy="1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未标题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97" y="1808415"/>
            <a:ext cx="1189197" cy="14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95294" y="3496263"/>
            <a:ext cx="1008111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生产者主权</a:t>
            </a:r>
            <a:endParaRPr lang="zh-CN" altLang="en-US" sz="1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7899" y="3492773"/>
            <a:ext cx="1008111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渠道商主权</a:t>
            </a:r>
            <a:endParaRPr lang="zh-CN" altLang="en-US" sz="1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4039" y="3485793"/>
            <a:ext cx="1008111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用户主权</a:t>
            </a:r>
            <a:endParaRPr lang="zh-CN" altLang="en-US" sz="12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”的四个特征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泪滴形 11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4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15566"/>
            <a:ext cx="5904656" cy="373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dministrator\Desktop\未标题1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 b="4829"/>
          <a:stretch/>
        </p:blipFill>
        <p:spPr bwMode="auto">
          <a:xfrm>
            <a:off x="0" y="877824"/>
            <a:ext cx="5940152" cy="42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580112" y="771550"/>
            <a:ext cx="2916477" cy="2287534"/>
            <a:chOff x="4967891" y="337620"/>
            <a:chExt cx="3600400" cy="282396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891" y="337620"/>
              <a:ext cx="3600400" cy="18740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4967891" y="2211710"/>
              <a:ext cx="3600400" cy="9498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微软雅黑" pitchFamily="34" charset="-122"/>
                  <a:ea typeface="微软雅黑" pitchFamily="34" charset="-122"/>
                </a:rPr>
                <a:t>C2B</a:t>
              </a:r>
              <a:r>
                <a:rPr lang="zh-CN" altLang="en-US" sz="2800" b="1" dirty="0" smtClean="0">
                  <a:latin typeface="微软雅黑" pitchFamily="34" charset="-122"/>
                  <a:ea typeface="微软雅黑" pitchFamily="34" charset="-122"/>
                </a:rPr>
                <a:t>模式</a:t>
              </a:r>
              <a:endParaRPr lang="en-US" altLang="zh-CN" sz="28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天</a:t>
              </a:r>
              <a:r>
                <a:rPr lang="zh-CN" altLang="en-US" sz="1600" dirty="0">
                  <a:latin typeface="微软雅黑" pitchFamily="34" charset="-122"/>
                  <a:ea typeface="微软雅黑" pitchFamily="34" charset="-122"/>
                </a:rPr>
                <a:t>猫网络定制、规模化</a:t>
              </a:r>
              <a:r>
                <a:rPr lang="zh-CN" altLang="en-US" sz="1600" dirty="0" smtClean="0">
                  <a:latin typeface="微软雅黑" pitchFamily="34" charset="-122"/>
                  <a:ea typeface="微软雅黑" pitchFamily="34" charset="-122"/>
                </a:rPr>
                <a:t>生产</a:t>
              </a:r>
              <a:endParaRPr lang="en-US" altLang="zh-CN" sz="16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”的四个特征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泪滴形 6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2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563638"/>
            <a:ext cx="45624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1" y="1563638"/>
            <a:ext cx="3917464" cy="245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83568" y="3105199"/>
            <a:ext cx="3474415" cy="113877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”的第二特征</a:t>
            </a:r>
            <a:endParaRPr lang="en-US" altLang="zh-CN" sz="24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虚实结合</a:t>
            </a:r>
            <a:endParaRPr lang="zh-CN" altLang="en-US" sz="4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6757"/>
            <a:ext cx="3474415" cy="18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14068"/>
              </p:ext>
            </p:extLst>
          </p:nvPr>
        </p:nvGraphicFramePr>
        <p:xfrm>
          <a:off x="4283968" y="1347614"/>
          <a:ext cx="4392488" cy="2852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/>
                <a:gridCol w="1800200"/>
                <a:gridCol w="1800200"/>
              </a:tblGrid>
              <a:tr h="40413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中美</a:t>
                      </a:r>
                      <a:r>
                        <a:rPr lang="en-US" altLang="zh-CN" sz="1100" u="none" strike="noStrike" dirty="0">
                          <a:effectLst/>
                        </a:rPr>
                        <a:t>O2O</a:t>
                      </a:r>
                      <a:r>
                        <a:rPr lang="zh-CN" altLang="en-US" sz="1100" u="none" strike="noStrike" dirty="0" smtClean="0">
                          <a:effectLst/>
                        </a:rPr>
                        <a:t>模式对比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185" marR="9185" marT="918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8795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185" marR="9185" marT="918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美  国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中  国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人口因素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人口稀少，网络运营成本较高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人口众多，网络运营成本较低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物流成本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人工成本高，物流成本高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劳动力廉价，物流成本低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商业环境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在土地成本一样的情况下，网络商品需要的物流人力成本比线下商品的人力成本高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在人力成本一样低廉的情况下，线下商品的土地成本要比网络商品的土地成本高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</a:tr>
              <a:tr h="40413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商品特色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商品注重创新，创造的毛利较高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商品严重同质，只能以低价取胜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85" marR="9185" marT="918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”的四个特征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499992" y="1563638"/>
            <a:ext cx="3775755" cy="224676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altLang="zh-CN" sz="24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”的第三特征</a:t>
            </a:r>
            <a:endParaRPr lang="en-US" altLang="zh-CN" sz="24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去中心化</a:t>
            </a:r>
            <a:endParaRPr lang="en-US" altLang="zh-CN" sz="4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2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36" y="1571585"/>
            <a:ext cx="3737642" cy="223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”的四个特征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627784" y="1275606"/>
            <a:ext cx="3600400" cy="32403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endParaRPr lang="en-US" altLang="zh-CN" sz="36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的本质特征</a:t>
            </a:r>
            <a:endParaRPr lang="en-US" altLang="zh-CN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万物互联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959393" y="874674"/>
            <a:ext cx="720080" cy="723038"/>
            <a:chOff x="1187624" y="1056624"/>
            <a:chExt cx="720080" cy="723038"/>
          </a:xfrm>
        </p:grpSpPr>
        <p:sp>
          <p:nvSpPr>
            <p:cNvPr id="5" name="椭圆 4"/>
            <p:cNvSpPr/>
            <p:nvPr/>
          </p:nvSpPr>
          <p:spPr>
            <a:xfrm>
              <a:off x="1187624" y="1056624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6" name="Picture 4" descr="C:\Users\Administrator\Desktop\智能图标\iPo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149" y="1056624"/>
              <a:ext cx="665457" cy="665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1440362" y="1883236"/>
            <a:ext cx="730985" cy="739936"/>
            <a:chOff x="1024160" y="2160940"/>
            <a:chExt cx="730985" cy="739936"/>
          </a:xfrm>
        </p:grpSpPr>
        <p:sp>
          <p:nvSpPr>
            <p:cNvPr id="9" name="椭圆 8"/>
            <p:cNvSpPr/>
            <p:nvPr/>
          </p:nvSpPr>
          <p:spPr>
            <a:xfrm>
              <a:off x="1024160" y="2177838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7" name="Picture 5" descr="C:\Users\Administrator\Desktop\智能图标\触屏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787" y="2160940"/>
              <a:ext cx="729358" cy="729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1457280" y="3126854"/>
            <a:ext cx="762000" cy="762000"/>
            <a:chOff x="1150113" y="3210603"/>
            <a:chExt cx="762000" cy="762000"/>
          </a:xfrm>
        </p:grpSpPr>
        <p:sp>
          <p:nvSpPr>
            <p:cNvPr id="12" name="椭圆 11"/>
            <p:cNvSpPr/>
            <p:nvPr/>
          </p:nvSpPr>
          <p:spPr>
            <a:xfrm>
              <a:off x="1167526" y="3219822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8" name="Picture 6" descr="C:\Users\Administrator\Desktop\智能图标\电脑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113" y="3210603"/>
              <a:ext cx="762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2219280" y="4092834"/>
            <a:ext cx="720080" cy="723038"/>
            <a:chOff x="1887606" y="4011910"/>
            <a:chExt cx="720080" cy="723038"/>
          </a:xfrm>
        </p:grpSpPr>
        <p:sp>
          <p:nvSpPr>
            <p:cNvPr id="13" name="椭圆 12"/>
            <p:cNvSpPr/>
            <p:nvPr/>
          </p:nvSpPr>
          <p:spPr>
            <a:xfrm>
              <a:off x="1887606" y="4011910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9" name="Picture 7" descr="C:\Users\Administrator\Desktop\智能图标\电熨斗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380" y="4082163"/>
              <a:ext cx="582532" cy="58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6171771" y="874674"/>
            <a:ext cx="720080" cy="723038"/>
            <a:chOff x="6372200" y="843558"/>
            <a:chExt cx="720080" cy="723038"/>
          </a:xfrm>
        </p:grpSpPr>
        <p:sp>
          <p:nvSpPr>
            <p:cNvPr id="14" name="椭圆 13"/>
            <p:cNvSpPr/>
            <p:nvPr/>
          </p:nvSpPr>
          <p:spPr>
            <a:xfrm>
              <a:off x="6372200" y="843558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00" name="Picture 8" descr="C:\Users\Administrator\Desktop\智能图标\耳麦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874674"/>
              <a:ext cx="568424" cy="56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>
            <a:off x="6789133" y="1995686"/>
            <a:ext cx="720080" cy="723038"/>
            <a:chOff x="7092280" y="1786741"/>
            <a:chExt cx="720080" cy="723038"/>
          </a:xfrm>
        </p:grpSpPr>
        <p:sp>
          <p:nvSpPr>
            <p:cNvPr id="15" name="椭圆 14"/>
            <p:cNvSpPr/>
            <p:nvPr/>
          </p:nvSpPr>
          <p:spPr>
            <a:xfrm>
              <a:off x="7092280" y="1786741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01" name="Picture 9" descr="C:\Users\Administrator\Desktop\智能图标\叫号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616" y="1883236"/>
              <a:ext cx="565736" cy="56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652592" y="3102761"/>
            <a:ext cx="720080" cy="723038"/>
            <a:chOff x="7102608" y="2890298"/>
            <a:chExt cx="720080" cy="723038"/>
          </a:xfrm>
        </p:grpSpPr>
        <p:sp>
          <p:nvSpPr>
            <p:cNvPr id="16" name="椭圆 15"/>
            <p:cNvSpPr/>
            <p:nvPr/>
          </p:nvSpPr>
          <p:spPr>
            <a:xfrm>
              <a:off x="7102608" y="2890298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02" name="Picture 10" descr="C:\Users\Administrator\Desktop\智能图标\收音机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680" y="2949492"/>
              <a:ext cx="558362" cy="55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6069053" y="4082163"/>
            <a:ext cx="720080" cy="723038"/>
            <a:chOff x="6444208" y="4011910"/>
            <a:chExt cx="720080" cy="723038"/>
          </a:xfrm>
        </p:grpSpPr>
        <p:sp>
          <p:nvSpPr>
            <p:cNvPr id="17" name="椭圆 16"/>
            <p:cNvSpPr/>
            <p:nvPr/>
          </p:nvSpPr>
          <p:spPr>
            <a:xfrm>
              <a:off x="6444208" y="4011910"/>
              <a:ext cx="720080" cy="7230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03" name="Picture 11" descr="C:\Users\Administrator\Desktop\智能图标\刷卡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855" y="4011910"/>
              <a:ext cx="652785" cy="652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3" name="直接连接符 22"/>
          <p:cNvCxnSpPr>
            <a:stCxn id="5" idx="5"/>
            <a:endCxn id="3" idx="1"/>
          </p:cNvCxnSpPr>
          <p:nvPr/>
        </p:nvCxnSpPr>
        <p:spPr>
          <a:xfrm>
            <a:off x="2574020" y="1491826"/>
            <a:ext cx="581030" cy="2583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2160442" y="2427734"/>
            <a:ext cx="519031" cy="19543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12" idx="6"/>
          </p:cNvCxnSpPr>
          <p:nvPr/>
        </p:nvCxnSpPr>
        <p:spPr>
          <a:xfrm flipV="1">
            <a:off x="2194773" y="3441136"/>
            <a:ext cx="577027" cy="5645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2771800" y="3888855"/>
            <a:ext cx="288032" cy="41108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3" idx="5"/>
          </p:cNvCxnSpPr>
          <p:nvPr/>
        </p:nvCxnSpPr>
        <p:spPr>
          <a:xfrm>
            <a:off x="5700918" y="4041426"/>
            <a:ext cx="470853" cy="18650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endCxn id="16" idx="2"/>
          </p:cNvCxnSpPr>
          <p:nvPr/>
        </p:nvCxnSpPr>
        <p:spPr>
          <a:xfrm>
            <a:off x="6171771" y="3363838"/>
            <a:ext cx="480821" cy="10044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endCxn id="15" idx="2"/>
          </p:cNvCxnSpPr>
          <p:nvPr/>
        </p:nvCxnSpPr>
        <p:spPr>
          <a:xfrm flipV="1">
            <a:off x="6102700" y="2357205"/>
            <a:ext cx="686433" cy="7052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3" idx="7"/>
            <a:endCxn id="14" idx="3"/>
          </p:cNvCxnSpPr>
          <p:nvPr/>
        </p:nvCxnSpPr>
        <p:spPr>
          <a:xfrm flipV="1">
            <a:off x="5700918" y="1491826"/>
            <a:ext cx="576306" cy="2583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3433072" y="4635852"/>
            <a:ext cx="267592" cy="267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4094751" y="4756290"/>
            <a:ext cx="267592" cy="267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4729216" y="4745619"/>
            <a:ext cx="267592" cy="267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5397728" y="4597330"/>
            <a:ext cx="267592" cy="267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”的四个特征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泪滴形 39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0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3203848" y="1420018"/>
            <a:ext cx="5832475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工会工作</a:t>
            </a:r>
            <a:endParaRPr lang="en-US" altLang="zh-CN" sz="40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/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必须要</a:t>
            </a:r>
            <a:r>
              <a:rPr lang="zh-CN" altLang="en-US" sz="4000" b="1" dirty="0">
                <a:latin typeface="微软雅黑" pitchFamily="34" charset="-122"/>
                <a:ea typeface="微软雅黑" pitchFamily="34" charset="-122"/>
              </a:rPr>
              <a:t>引入互联网</a:t>
            </a:r>
            <a:r>
              <a:rPr lang="en-US" altLang="zh-CN" sz="4000" b="1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40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？</a:t>
            </a:r>
            <a:endParaRPr lang="en-US" altLang="zh-CN" sz="4000" dirty="0" smtClean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  <a:p>
            <a:pPr marL="285750" indent="-285750"/>
            <a:endParaRPr lang="zh-CN" altLang="en-US" sz="2000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党和国家的需要</a:t>
            </a:r>
            <a:endParaRPr lang="en-US" altLang="zh-CN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服务</a:t>
            </a:r>
            <a:r>
              <a:rPr lang="zh-CN" altLang="en-US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群体变化的需要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工会生存发展</a:t>
            </a:r>
            <a:r>
              <a:rPr lang="zh-CN" altLang="en-US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的需要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椭圆 5"/>
          <p:cNvSpPr>
            <a:spLocks noChangeArrowheads="1"/>
          </p:cNvSpPr>
          <p:nvPr/>
        </p:nvSpPr>
        <p:spPr bwMode="auto">
          <a:xfrm>
            <a:off x="-1655763" y="1275556"/>
            <a:ext cx="3313113" cy="3241675"/>
          </a:xfrm>
          <a:prstGeom prst="ellipse">
            <a:avLst/>
          </a:prstGeom>
          <a:noFill/>
          <a:ln w="25400" cap="flat" cmpd="sng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" name="椭圆 6"/>
          <p:cNvSpPr>
            <a:spLocks noChangeArrowheads="1"/>
          </p:cNvSpPr>
          <p:nvPr/>
        </p:nvSpPr>
        <p:spPr bwMode="auto">
          <a:xfrm>
            <a:off x="222250" y="1420018"/>
            <a:ext cx="2746375" cy="2663825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800">
                <a:solidFill>
                  <a:srgbClr val="FFFFFF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WHY?</a:t>
            </a:r>
            <a:endParaRPr lang="zh-CN" altLang="en-US" sz="4800">
              <a:solidFill>
                <a:srgbClr val="FFFFFF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  <p:sp>
        <p:nvSpPr>
          <p:cNvPr id="9" name="椭圆 7"/>
          <p:cNvSpPr>
            <a:spLocks noChangeArrowheads="1"/>
          </p:cNvSpPr>
          <p:nvPr/>
        </p:nvSpPr>
        <p:spPr bwMode="auto">
          <a:xfrm>
            <a:off x="107950" y="915193"/>
            <a:ext cx="755650" cy="7207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HOW</a:t>
            </a:r>
          </a:p>
        </p:txBody>
      </p:sp>
      <p:sp>
        <p:nvSpPr>
          <p:cNvPr id="10" name="椭圆 8"/>
          <p:cNvSpPr>
            <a:spLocks noChangeArrowheads="1"/>
          </p:cNvSpPr>
          <p:nvPr/>
        </p:nvSpPr>
        <p:spPr bwMode="auto">
          <a:xfrm>
            <a:off x="107950" y="3939381"/>
            <a:ext cx="935038" cy="9366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9379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0"/>
          <p:cNvSpPr>
            <a:spLocks noChangeArrowheads="1"/>
          </p:cNvSpPr>
          <p:nvPr/>
        </p:nvSpPr>
        <p:spPr bwMode="auto">
          <a:xfrm>
            <a:off x="144463" y="4811713"/>
            <a:ext cx="141287" cy="182562"/>
          </a:xfrm>
          <a:prstGeom prst="chevron">
            <a:avLst>
              <a:gd name="adj" fmla="val 50000"/>
            </a:avLst>
          </a:prstGeom>
          <a:solidFill>
            <a:srgbClr val="DAE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395288" y="1058863"/>
            <a:ext cx="47529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2000" b="1" dirty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     “要积极扩大工会工作覆盖面，努力把工作做到所有职工群众中去，把更多职工群众吸引到工会中来、吸引到工会活动中来，使工会工作更贴近基层、贴近职工群众，更符合职工群众意愿。”</a:t>
            </a:r>
            <a:endParaRPr lang="zh-CN" altLang="en-US" sz="2000" b="1" dirty="0">
              <a:solidFill>
                <a:schemeClr val="tx2"/>
              </a:solidFill>
            </a:endParaRPr>
          </a:p>
        </p:txBody>
      </p:sp>
      <p:sp>
        <p:nvSpPr>
          <p:cNvPr id="7" name="矩形 10"/>
          <p:cNvSpPr>
            <a:spLocks noChangeArrowheads="1"/>
          </p:cNvSpPr>
          <p:nvPr/>
        </p:nvSpPr>
        <p:spPr bwMode="auto">
          <a:xfrm>
            <a:off x="1403350" y="2930525"/>
            <a:ext cx="3744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--------------2013</a:t>
            </a:r>
            <a:r>
              <a:rPr lang="zh-CN" altLang="en-US" sz="140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年</a:t>
            </a:r>
            <a:r>
              <a:rPr lang="en-US" sz="140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10</a:t>
            </a:r>
            <a:r>
              <a:rPr lang="zh-CN" altLang="en-US" sz="140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月</a:t>
            </a:r>
            <a:r>
              <a:rPr lang="en-US" sz="140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23</a:t>
            </a:r>
            <a:r>
              <a:rPr lang="zh-CN" altLang="en-US" sz="140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日同全总新一届工会领导班子集体谈话</a:t>
            </a:r>
            <a:endParaRPr lang="zh-CN" altLang="en-US">
              <a:solidFill>
                <a:schemeClr val="tx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88857"/>
            <a:ext cx="3976390" cy="292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4975" y="4879612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工会工作必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须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要引入互联网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泪滴形 9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144463" y="4811713"/>
            <a:ext cx="141287" cy="182562"/>
          </a:xfrm>
          <a:prstGeom prst="chevron">
            <a:avLst>
              <a:gd name="adj" fmla="val 50000"/>
            </a:avLst>
          </a:prstGeom>
          <a:solidFill>
            <a:srgbClr val="DAE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395288" y="1535916"/>
            <a:ext cx="51128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“</a:t>
            </a:r>
            <a:r>
              <a:rPr lang="zh-CN" altLang="en-US" sz="2800" b="1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群众在哪领导干部就要在哪</a:t>
            </a:r>
            <a:endParaRPr lang="en-US" altLang="zh-CN" sz="2800" b="1" dirty="0" smtClean="0">
              <a:solidFill>
                <a:schemeClr val="tx2"/>
              </a:solidFill>
              <a:latin typeface="华文细黑" pitchFamily="2" charset="-122"/>
              <a:ea typeface="微软雅黑" pitchFamily="34" charset="-122"/>
              <a:sym typeface="华文细黑" pitchFamily="2" charset="-122"/>
            </a:endParaRPr>
          </a:p>
          <a:p>
            <a:pPr algn="just"/>
            <a:r>
              <a:rPr lang="zh-CN" altLang="en-US" sz="2800" b="1" dirty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要学会</a:t>
            </a:r>
            <a:r>
              <a:rPr lang="zh-CN" altLang="en-US" sz="2800" b="1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通过网络走群众路线”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13" name="矩形 10"/>
          <p:cNvSpPr>
            <a:spLocks noChangeArrowheads="1"/>
          </p:cNvSpPr>
          <p:nvPr/>
        </p:nvSpPr>
        <p:spPr bwMode="auto">
          <a:xfrm>
            <a:off x="1403350" y="2930525"/>
            <a:ext cx="3744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--------------</a:t>
            </a:r>
            <a:r>
              <a:rPr lang="en-US" sz="1400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2016</a:t>
            </a:r>
            <a:r>
              <a:rPr lang="zh-CN" altLang="en-US" sz="1400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年</a:t>
            </a:r>
            <a:r>
              <a:rPr lang="en-US" altLang="zh-CN" sz="1400" dirty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4</a:t>
            </a:r>
            <a:r>
              <a:rPr lang="zh-CN" altLang="en-US" sz="1400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月</a:t>
            </a:r>
            <a:r>
              <a:rPr lang="en-US" altLang="zh-CN" sz="1400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19</a:t>
            </a:r>
            <a:r>
              <a:rPr lang="zh-CN" altLang="en-US" sz="1400" dirty="0" smtClean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  <a:sym typeface="华文细黑" pitchFamily="2" charset="-122"/>
              </a:rPr>
              <a:t>日</a:t>
            </a:r>
            <a:r>
              <a:rPr lang="zh-CN" altLang="en-US" sz="1400" dirty="0">
                <a:solidFill>
                  <a:schemeClr val="tx2"/>
                </a:solidFill>
                <a:latin typeface="华文细黑" pitchFamily="2" charset="-122"/>
                <a:ea typeface="微软雅黑" pitchFamily="34" charset="-122"/>
              </a:rPr>
              <a:t>网络安全和信息化工作座谈会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88857"/>
            <a:ext cx="3976390" cy="292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4975" y="4879612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工会工作必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须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要引入互联网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泪滴形 1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图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74954"/>
            <a:ext cx="67691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燕尾形 10"/>
          <p:cNvSpPr>
            <a:spLocks noChangeArrowheads="1"/>
          </p:cNvSpPr>
          <p:nvPr/>
        </p:nvSpPr>
        <p:spPr bwMode="auto">
          <a:xfrm>
            <a:off x="144463" y="4811713"/>
            <a:ext cx="141287" cy="182562"/>
          </a:xfrm>
          <a:prstGeom prst="chevron">
            <a:avLst>
              <a:gd name="adj" fmla="val 50000"/>
            </a:avLst>
          </a:prstGeom>
          <a:solidFill>
            <a:srgbClr val="DAE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4879611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工会工作必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须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要引入互联网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18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5308"/>
            <a:ext cx="2569840" cy="330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43" y="1145308"/>
            <a:ext cx="5278313" cy="329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燕尾形 10"/>
          <p:cNvSpPr>
            <a:spLocks noChangeArrowheads="1"/>
          </p:cNvSpPr>
          <p:nvPr/>
        </p:nvSpPr>
        <p:spPr bwMode="auto">
          <a:xfrm>
            <a:off x="144463" y="4811713"/>
            <a:ext cx="141287" cy="182562"/>
          </a:xfrm>
          <a:prstGeom prst="chevron">
            <a:avLst>
              <a:gd name="adj" fmla="val 50000"/>
            </a:avLst>
          </a:prstGeom>
          <a:solidFill>
            <a:srgbClr val="DAE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83568" y="648246"/>
            <a:ext cx="2550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服务群体变化的需要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975" y="4879612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工会工作必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须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要引入互联网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燕尾形 10"/>
          <p:cNvSpPr>
            <a:spLocks noChangeArrowheads="1"/>
          </p:cNvSpPr>
          <p:nvPr/>
        </p:nvSpPr>
        <p:spPr bwMode="auto">
          <a:xfrm>
            <a:off x="144463" y="4811713"/>
            <a:ext cx="141287" cy="182562"/>
          </a:xfrm>
          <a:prstGeom prst="chevron">
            <a:avLst>
              <a:gd name="adj" fmla="val 50000"/>
            </a:avLst>
          </a:prstGeom>
          <a:solidFill>
            <a:srgbClr val="DAE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4975" y="4879612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工会工作必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须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要引入互联网</a:t>
            </a:r>
            <a:r>
              <a:rPr lang="en-US" altLang="zh-CN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8925"/>
            <a:ext cx="2664296" cy="3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8811"/>
            <a:ext cx="3456384" cy="325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24290" y="787510"/>
            <a:ext cx="2550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工会生存发展</a:t>
            </a:r>
            <a:r>
              <a:rPr lang="zh-CN" altLang="en-US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的需要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56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6" y="1563638"/>
            <a:ext cx="4777617" cy="293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98267" y="1032777"/>
            <a:ext cx="2550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工会生存发展</a:t>
            </a:r>
            <a:r>
              <a:rPr lang="zh-CN" altLang="en-US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的需要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8603"/>
            <a:ext cx="3672409" cy="293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6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37" y="911367"/>
            <a:ext cx="2365720" cy="341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" y="911367"/>
            <a:ext cx="2724572" cy="17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3" y="2698796"/>
            <a:ext cx="2728487" cy="162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11367"/>
            <a:ext cx="2520280" cy="26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9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0166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60577"/>
            <a:ext cx="2592288" cy="330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2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1995686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我们正处于</a:t>
            </a:r>
            <a:endParaRPr lang="en-US" altLang="zh-CN" sz="4000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一个什么样的时代？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椭圆 5"/>
          <p:cNvSpPr>
            <a:spLocks noChangeArrowheads="1"/>
          </p:cNvSpPr>
          <p:nvPr/>
        </p:nvSpPr>
        <p:spPr bwMode="auto">
          <a:xfrm>
            <a:off x="-1655763" y="1275556"/>
            <a:ext cx="3313113" cy="3241675"/>
          </a:xfrm>
          <a:prstGeom prst="ellipse">
            <a:avLst/>
          </a:prstGeom>
          <a:noFill/>
          <a:ln w="25400" cap="flat" cmpd="sng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" name="椭圆 6"/>
          <p:cNvSpPr>
            <a:spLocks noChangeArrowheads="1"/>
          </p:cNvSpPr>
          <p:nvPr/>
        </p:nvSpPr>
        <p:spPr bwMode="auto">
          <a:xfrm>
            <a:off x="222250" y="1420018"/>
            <a:ext cx="2746375" cy="2663825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800">
                <a:solidFill>
                  <a:srgbClr val="FFFFFF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WHY?</a:t>
            </a:r>
            <a:endParaRPr lang="zh-CN" altLang="en-US" sz="4800">
              <a:solidFill>
                <a:srgbClr val="FFFFFF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  <p:sp>
        <p:nvSpPr>
          <p:cNvPr id="5" name="椭圆 7"/>
          <p:cNvSpPr>
            <a:spLocks noChangeArrowheads="1"/>
          </p:cNvSpPr>
          <p:nvPr/>
        </p:nvSpPr>
        <p:spPr bwMode="auto">
          <a:xfrm>
            <a:off x="107950" y="915193"/>
            <a:ext cx="755650" cy="7207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HOW</a:t>
            </a:r>
          </a:p>
        </p:txBody>
      </p:sp>
      <p:sp>
        <p:nvSpPr>
          <p:cNvPr id="6" name="椭圆 8"/>
          <p:cNvSpPr>
            <a:spLocks noChangeArrowheads="1"/>
          </p:cNvSpPr>
          <p:nvPr/>
        </p:nvSpPr>
        <p:spPr bwMode="auto">
          <a:xfrm>
            <a:off x="107950" y="3939381"/>
            <a:ext cx="935038" cy="9366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WHAT?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975" y="4879612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我们正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处于一个什么样的时代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泪滴形 7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6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QQ截图201603291101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8" y="1491630"/>
            <a:ext cx="3198966" cy="281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QQ截图201603291103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r="1815"/>
          <a:stretch/>
        </p:blipFill>
        <p:spPr bwMode="auto">
          <a:xfrm>
            <a:off x="3390306" y="1589343"/>
            <a:ext cx="5574182" cy="26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5"/>
          <p:cNvSpPr>
            <a:spLocks noChangeArrowheads="1"/>
          </p:cNvSpPr>
          <p:nvPr/>
        </p:nvSpPr>
        <p:spPr bwMode="auto">
          <a:xfrm>
            <a:off x="-1655763" y="1203921"/>
            <a:ext cx="3313113" cy="3241675"/>
          </a:xfrm>
          <a:prstGeom prst="ellipse">
            <a:avLst/>
          </a:prstGeom>
          <a:noFill/>
          <a:ln w="25400" cap="flat" cmpd="sng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" name="椭圆 6"/>
          <p:cNvSpPr>
            <a:spLocks noChangeArrowheads="1"/>
          </p:cNvSpPr>
          <p:nvPr/>
        </p:nvSpPr>
        <p:spPr bwMode="auto">
          <a:xfrm>
            <a:off x="222250" y="1348383"/>
            <a:ext cx="2746375" cy="2663825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5400">
                <a:solidFill>
                  <a:srgbClr val="FFFFFF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HOW</a:t>
            </a:r>
            <a:endParaRPr lang="zh-CN" altLang="en-US" sz="5400">
              <a:solidFill>
                <a:srgbClr val="FFFFFF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  <p:sp>
        <p:nvSpPr>
          <p:cNvPr id="4" name="椭圆 7"/>
          <p:cNvSpPr>
            <a:spLocks noChangeArrowheads="1"/>
          </p:cNvSpPr>
          <p:nvPr/>
        </p:nvSpPr>
        <p:spPr bwMode="auto">
          <a:xfrm>
            <a:off x="107950" y="843558"/>
            <a:ext cx="755650" cy="7207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WHY?</a:t>
            </a:r>
          </a:p>
        </p:txBody>
      </p:sp>
      <p:sp>
        <p:nvSpPr>
          <p:cNvPr id="5" name="椭圆 8"/>
          <p:cNvSpPr>
            <a:spLocks noChangeArrowheads="1"/>
          </p:cNvSpPr>
          <p:nvPr/>
        </p:nvSpPr>
        <p:spPr bwMode="auto">
          <a:xfrm>
            <a:off x="107950" y="3867746"/>
            <a:ext cx="935038" cy="9366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2345872"/>
            <a:ext cx="5705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4000" b="1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4000" b="1" dirty="0" smtClean="0">
                <a:latin typeface="微软雅黑" pitchFamily="34" charset="-122"/>
                <a:ea typeface="微软雅黑" pitchFamily="34" charset="-122"/>
              </a:rPr>
              <a:t>”的落地法则</a:t>
            </a:r>
            <a:endParaRPr lang="zh-CN" altLang="en-US" sz="4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24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图片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7"/>
          <a:stretch/>
        </p:blipFill>
        <p:spPr bwMode="auto">
          <a:xfrm>
            <a:off x="0" y="771550"/>
            <a:ext cx="9144000" cy="41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07704" y="4155926"/>
            <a:ext cx="5457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　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法则一</a:t>
            </a:r>
            <a:r>
              <a:rPr 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:Listen to me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倾听我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0182b89169cdceabfe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7188" r="9634" b="-656"/>
          <a:stretch>
            <a:fillRect/>
          </a:stretch>
        </p:blipFill>
        <p:spPr bwMode="auto">
          <a:xfrm>
            <a:off x="4932363" y="1131888"/>
            <a:ext cx="3854450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r="9302"/>
          <a:stretch>
            <a:fillRect/>
          </a:stretch>
        </p:blipFill>
        <p:spPr bwMode="auto">
          <a:xfrm>
            <a:off x="323850" y="1131888"/>
            <a:ext cx="444023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0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2728"/>
            <a:ext cx="4150999" cy="25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r="4148"/>
          <a:stretch/>
        </p:blipFill>
        <p:spPr bwMode="auto">
          <a:xfrm>
            <a:off x="4067944" y="1388613"/>
            <a:ext cx="4967021" cy="257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8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4" y="771550"/>
            <a:ext cx="6120904" cy="342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971600" y="4299942"/>
            <a:ext cx="7443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法则二：</a:t>
            </a:r>
            <a:r>
              <a:rPr lang="en-US" sz="3200" dirty="0" err="1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Ominichannel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全渠道一致体验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6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全渠道一致性体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43557"/>
            <a:ext cx="4968552" cy="38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esktop\图片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0793"/>
            <a:ext cx="7694312" cy="41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2195736" y="4083918"/>
            <a:ext cx="4752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法则三：</a:t>
            </a:r>
            <a:r>
              <a:rPr 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Value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价值观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3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635375" y="1708150"/>
            <a:ext cx="51704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Why-How-What</a:t>
            </a:r>
          </a:p>
          <a:p>
            <a:pPr algn="ctr"/>
            <a:r>
              <a:rPr lang="zh-CN" altLang="en-US" sz="480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黄金圈理论。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49363"/>
            <a:ext cx="26384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6"/>
          <a:stretch>
            <a:fillRect/>
          </a:stretch>
        </p:blipFill>
        <p:spPr bwMode="auto">
          <a:xfrm>
            <a:off x="958515" y="915566"/>
            <a:ext cx="73914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4" name="泪滴形 3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r="14041"/>
          <a:stretch/>
        </p:blipFill>
        <p:spPr bwMode="auto">
          <a:xfrm>
            <a:off x="173651" y="2247011"/>
            <a:ext cx="1811663" cy="147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5"/>
          <p:cNvSpPr>
            <a:spLocks noChangeArrowheads="1"/>
          </p:cNvSpPr>
          <p:nvPr/>
        </p:nvSpPr>
        <p:spPr bwMode="auto">
          <a:xfrm>
            <a:off x="173321" y="1707654"/>
            <a:ext cx="1811993" cy="459454"/>
          </a:xfrm>
          <a:prstGeom prst="roundRect">
            <a:avLst>
              <a:gd name="adj" fmla="val 10542"/>
            </a:avLst>
          </a:prstGeom>
          <a:solidFill>
            <a:srgbClr val="E1503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FFFFFF"/>
                </a:solidFill>
              </a:rPr>
              <a:t>农业时代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4041"/>
            <a:ext cx="3201417" cy="202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94042"/>
            <a:ext cx="3024336" cy="201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8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203325"/>
            <a:ext cx="464502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4518"/>
          <a:stretch>
            <a:fillRect/>
          </a:stretch>
        </p:blipFill>
        <p:spPr bwMode="auto">
          <a:xfrm>
            <a:off x="107950" y="1203325"/>
            <a:ext cx="42576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627313" y="1347788"/>
            <a:ext cx="33131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600" dirty="0">
                <a:ea typeface="微软雅黑" pitchFamily="34" charset="-122"/>
              </a:rPr>
              <a:t>Think Different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9950"/>
            <a:ext cx="2087562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9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187450" y="1635125"/>
            <a:ext cx="734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600">
                <a:ea typeface="微软雅黑" pitchFamily="34" charset="-122"/>
              </a:rPr>
              <a:t>一家激发并满足您好奇心的公司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644775"/>
            <a:ext cx="46799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1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99592" y="1851025"/>
            <a:ext cx="784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8000" dirty="0">
                <a:latin typeface="微软雅黑" pitchFamily="34" charset="-122"/>
                <a:ea typeface="微软雅黑" pitchFamily="34" charset="-122"/>
              </a:rPr>
              <a:t>WHY? 职工之家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4" name="泪滴形 3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4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3869" b="4089"/>
          <a:stretch/>
        </p:blipFill>
        <p:spPr bwMode="auto">
          <a:xfrm>
            <a:off x="683568" y="740097"/>
            <a:ext cx="7557114" cy="406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1161112" y="3435846"/>
            <a:ext cx="29523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行楷简体" pitchFamily="65" charset="-122"/>
                <a:ea typeface="方正行楷简体" pitchFamily="65" charset="-122"/>
                <a:sym typeface="方正行楷简体" pitchFamily="65" charset="-122"/>
              </a:rPr>
              <a:t>每个人至少拥有一个梦想</a:t>
            </a:r>
            <a:endParaRPr lang="en-US" dirty="0">
              <a:solidFill>
                <a:schemeClr val="bg1"/>
              </a:solidFill>
              <a:latin typeface="方正行楷简体" pitchFamily="65" charset="-122"/>
              <a:ea typeface="方正行楷简体" pitchFamily="65" charset="-122"/>
              <a:sym typeface="方正行楷简体" pitchFamily="65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方正行楷简体" pitchFamily="65" charset="-122"/>
                <a:ea typeface="方正行楷简体" pitchFamily="65" charset="-122"/>
                <a:sym typeface="方正行楷简体" pitchFamily="65" charset="-122"/>
              </a:rPr>
              <a:t>有一个理由去坚强</a:t>
            </a:r>
            <a:endParaRPr lang="en-US" dirty="0">
              <a:solidFill>
                <a:schemeClr val="bg1"/>
              </a:solidFill>
              <a:latin typeface="方正行楷简体" pitchFamily="65" charset="-122"/>
              <a:ea typeface="方正行楷简体" pitchFamily="65" charset="-122"/>
              <a:sym typeface="方正行楷简体" pitchFamily="65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方正行楷简体" pitchFamily="65" charset="-122"/>
                <a:ea typeface="方正行楷简体" pitchFamily="65" charset="-122"/>
                <a:sym typeface="方正行楷简体" pitchFamily="65" charset="-122"/>
              </a:rPr>
              <a:t>心若没有栖息的地方</a:t>
            </a:r>
            <a:endParaRPr lang="en-US" dirty="0">
              <a:solidFill>
                <a:schemeClr val="bg1"/>
              </a:solidFill>
              <a:latin typeface="方正行楷简体" pitchFamily="65" charset="-122"/>
              <a:ea typeface="方正行楷简体" pitchFamily="65" charset="-122"/>
              <a:sym typeface="方正行楷简体" pitchFamily="65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方正行楷简体" pitchFamily="65" charset="-122"/>
                <a:ea typeface="方正行楷简体" pitchFamily="65" charset="-122"/>
                <a:sym typeface="方正行楷简体" pitchFamily="65" charset="-122"/>
              </a:rPr>
              <a:t>到哪里都是在流浪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7" r="23668"/>
          <a:stretch>
            <a:fillRect/>
          </a:stretch>
        </p:blipFill>
        <p:spPr bwMode="auto">
          <a:xfrm>
            <a:off x="3263900" y="682625"/>
            <a:ext cx="276701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195513" y="1619250"/>
            <a:ext cx="4824412" cy="10080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2482850" y="1762125"/>
            <a:ext cx="4327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法则四：</a:t>
            </a:r>
            <a:r>
              <a:rPr 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Engagement</a:t>
            </a:r>
            <a:endParaRPr lang="zh-CN" altLang="en-US" sz="3200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0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4342"/>
            <a:ext cx="7757806" cy="405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/>
          <a:stretch/>
        </p:blipFill>
        <p:spPr bwMode="auto">
          <a:xfrm>
            <a:off x="1187624" y="771550"/>
            <a:ext cx="6552728" cy="349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2007679" y="4371950"/>
            <a:ext cx="520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Calibri" pitchFamily="34" charset="0"/>
                <a:sym typeface="宋体" pitchFamily="2" charset="-122"/>
              </a:rPr>
              <a:t>　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法则五：</a:t>
            </a:r>
            <a:r>
              <a:rPr 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Scream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让我尖叫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1524"/>
            <a:ext cx="3312367" cy="185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28675"/>
            <a:ext cx="3312368" cy="202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28675"/>
            <a:ext cx="2980835" cy="202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/>
          <a:stretch/>
        </p:blipFill>
        <p:spPr bwMode="auto">
          <a:xfrm>
            <a:off x="3488899" y="2921524"/>
            <a:ext cx="2986796" cy="185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46513"/>
            <a:ext cx="1624697" cy="193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8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7574"/>
            <a:ext cx="1512168" cy="359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17210"/>
            <a:ext cx="1791642" cy="312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>
            <a:spLocks noChangeArrowheads="1"/>
          </p:cNvSpPr>
          <p:nvPr/>
        </p:nvSpPr>
        <p:spPr bwMode="auto">
          <a:xfrm>
            <a:off x="107504" y="1599501"/>
            <a:ext cx="1813070" cy="459454"/>
          </a:xfrm>
          <a:prstGeom prst="roundRect">
            <a:avLst>
              <a:gd name="adj" fmla="val 10542"/>
            </a:avLst>
          </a:prstGeom>
          <a:solidFill>
            <a:srgbClr val="899C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FFFF"/>
                </a:solidFill>
              </a:rPr>
              <a:t>工业</a:t>
            </a:r>
            <a:r>
              <a:rPr lang="en-US" altLang="zh-CN" sz="2400" b="1" dirty="0" smtClean="0">
                <a:solidFill>
                  <a:srgbClr val="FFFFFF"/>
                </a:solidFill>
              </a:rPr>
              <a:t>1.0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r="8018"/>
          <a:stretch/>
        </p:blipFill>
        <p:spPr bwMode="auto">
          <a:xfrm>
            <a:off x="107505" y="2144556"/>
            <a:ext cx="1813069" cy="14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7373"/>
            <a:ext cx="2016224" cy="275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283968" y="1131590"/>
            <a:ext cx="3815667" cy="2863338"/>
            <a:chOff x="3957842" y="815950"/>
            <a:chExt cx="4429825" cy="3324212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842" y="2545240"/>
              <a:ext cx="2125078" cy="1594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4"/>
            <a:stretch/>
          </p:blipFill>
          <p:spPr bwMode="auto">
            <a:xfrm>
              <a:off x="6299435" y="2545240"/>
              <a:ext cx="2088232" cy="1594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435" y="815950"/>
              <a:ext cx="2088232" cy="1625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842" y="820006"/>
              <a:ext cx="2125078" cy="1616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02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 bwMode="auto">
          <a:xfrm>
            <a:off x="1259632" y="915566"/>
            <a:ext cx="631140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1461874" y="4155926"/>
            <a:ext cx="61061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</a:t>
            </a:r>
            <a:r>
              <a:rPr lang="zh-CN" altLang="en-US" sz="3200" dirty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六</a:t>
            </a:r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：</a:t>
            </a:r>
            <a:r>
              <a:rPr lang="en-US" sz="3200" dirty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My favorite</a:t>
            </a:r>
            <a:r>
              <a:rPr lang="zh-CN" altLang="en-US" sz="3200" dirty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给他想要的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060450"/>
            <a:ext cx="678338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1"/>
          <a:stretch>
            <a:fillRect/>
          </a:stretch>
        </p:blipFill>
        <p:spPr bwMode="auto">
          <a:xfrm>
            <a:off x="252413" y="1060450"/>
            <a:ext cx="2003425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6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istrator\Desktop\大数据的例子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528" r="3091" b="2993"/>
          <a:stretch/>
        </p:blipFill>
        <p:spPr bwMode="auto">
          <a:xfrm>
            <a:off x="6078449" y="780420"/>
            <a:ext cx="2652290" cy="280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Desktop\大数据的例子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r="57933" b="2308"/>
          <a:stretch/>
        </p:blipFill>
        <p:spPr bwMode="auto">
          <a:xfrm>
            <a:off x="251520" y="915566"/>
            <a:ext cx="2724425" cy="36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esktop\大数据的例子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2" t="23820" r="5368" b="4648"/>
          <a:stretch/>
        </p:blipFill>
        <p:spPr bwMode="auto">
          <a:xfrm>
            <a:off x="3179164" y="917831"/>
            <a:ext cx="2696376" cy="266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9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大数据的例子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46" b="47776"/>
          <a:stretch/>
        </p:blipFill>
        <p:spPr bwMode="auto">
          <a:xfrm>
            <a:off x="414082" y="1129872"/>
            <a:ext cx="2891955" cy="317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istrator\Desktop\大数据的例子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1" t="21425" r="25205" b="21305"/>
          <a:stretch/>
        </p:blipFill>
        <p:spPr bwMode="auto">
          <a:xfrm>
            <a:off x="3563888" y="1165729"/>
            <a:ext cx="2499427" cy="312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istrator\Desktop\大数据的例子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3" t="4739" r="1041" b="40450"/>
          <a:stretch/>
        </p:blipFill>
        <p:spPr bwMode="auto">
          <a:xfrm>
            <a:off x="6516216" y="1290372"/>
            <a:ext cx="1997049" cy="29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大数据的例子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2450" r="69073" b="32061"/>
          <a:stretch/>
        </p:blipFill>
        <p:spPr bwMode="auto">
          <a:xfrm>
            <a:off x="251520" y="1275606"/>
            <a:ext cx="245851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esktop\大数据的例子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1" t="1614" b="51796"/>
          <a:stretch/>
        </p:blipFill>
        <p:spPr bwMode="auto">
          <a:xfrm>
            <a:off x="5868143" y="1326457"/>
            <a:ext cx="2949711" cy="28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大数据的例子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5" t="45429" r="35719"/>
          <a:stretch/>
        </p:blipFill>
        <p:spPr bwMode="auto">
          <a:xfrm>
            <a:off x="3028493" y="1326456"/>
            <a:ext cx="2407603" cy="28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619672" y="4155926"/>
            <a:ext cx="5537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法则七：</a:t>
            </a:r>
            <a:r>
              <a:rPr lang="en-US" sz="3200" dirty="0" smtClean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Personalized</a:t>
            </a:r>
            <a:r>
              <a:rPr lang="zh-CN" altLang="en-US" sz="3200" dirty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个性化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"/>
          <a:stretch>
            <a:fillRect/>
          </a:stretch>
        </p:blipFill>
        <p:spPr bwMode="auto">
          <a:xfrm>
            <a:off x="1763688" y="738507"/>
            <a:ext cx="5184576" cy="341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1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3733800" y="1171575"/>
            <a:ext cx="5410200" cy="280035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4067175" y="2066925"/>
            <a:ext cx="42608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法则八：</a:t>
            </a:r>
            <a:endParaRPr lang="en-US" sz="3200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  <a:p>
            <a:r>
              <a:rPr 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Less is more</a:t>
            </a:r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少就是多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575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3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4742"/>
            <a:ext cx="4554141" cy="417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491630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atin typeface="微软雅黑" pitchFamily="34" charset="-122"/>
                <a:ea typeface="微软雅黑" pitchFamily="34" charset="-122"/>
              </a:rPr>
              <a:t>至繁归于至简</a:t>
            </a:r>
            <a:endParaRPr lang="zh-CN" altLang="en-US" sz="48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5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84213" y="1347788"/>
            <a:ext cx="34612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法则九：</a:t>
            </a:r>
            <a:endParaRPr lang="zh-CN" altLang="en-US" sz="3200" dirty="0"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  <a:p>
            <a:r>
              <a:rPr lang="en-US" sz="3200" dirty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Iterative</a:t>
            </a:r>
            <a:r>
              <a:rPr lang="zh-CN" altLang="en-US" sz="3200" dirty="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快速迭代</a:t>
            </a:r>
            <a:endParaRPr lang="zh-CN" altLang="en-US" dirty="0"/>
          </a:p>
        </p:txBody>
      </p:sp>
      <p:pic>
        <p:nvPicPr>
          <p:cNvPr id="3" name="Picture 9" descr="16021342Q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04" y="1059582"/>
            <a:ext cx="3024336" cy="350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朱\新建文件夹\迭代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9" y="2571750"/>
            <a:ext cx="342431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0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朱\新建文件夹\传统的计划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03244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>
            <a:spLocks noChangeArrowheads="1"/>
          </p:cNvSpPr>
          <p:nvPr/>
        </p:nvSpPr>
        <p:spPr bwMode="auto">
          <a:xfrm>
            <a:off x="251520" y="1599502"/>
            <a:ext cx="1813069" cy="459454"/>
          </a:xfrm>
          <a:prstGeom prst="roundRect">
            <a:avLst>
              <a:gd name="adj" fmla="val 10542"/>
            </a:avLst>
          </a:prstGeom>
          <a:solidFill>
            <a:srgbClr val="58AE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FFFF"/>
                </a:solidFill>
              </a:rPr>
              <a:t>工业</a:t>
            </a:r>
            <a:r>
              <a:rPr lang="en-US" altLang="zh-CN" sz="2400" b="1" dirty="0" smtClean="0">
                <a:solidFill>
                  <a:srgbClr val="FFFFFF"/>
                </a:solidFill>
              </a:rPr>
              <a:t>2.0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C:\Users\Administrator\Desktop\1054_1613254_58f4270731c0faf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4558"/>
            <a:ext cx="1813069" cy="14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75605"/>
            <a:ext cx="3672408" cy="269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78" y="1301620"/>
            <a:ext cx="1843286" cy="132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278" y="2820340"/>
            <a:ext cx="1872208" cy="114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esktop\朱\新建文件夹\循环迭代式开发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7574"/>
            <a:ext cx="771244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朱\新建文件夹\谷歌安卓版本的快速迭代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1550"/>
            <a:ext cx="780728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15616" y="987574"/>
            <a:ext cx="6912768" cy="3672408"/>
            <a:chOff x="1115616" y="987574"/>
            <a:chExt cx="6418998" cy="3456384"/>
          </a:xfrm>
        </p:grpSpPr>
        <p:pic>
          <p:nvPicPr>
            <p:cNvPr id="7170" name="Picture 2" descr="C:\Users\Administrator\Desktop\朱\新建文件夹\精益创业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987574"/>
              <a:ext cx="6418998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2699792" y="987574"/>
              <a:ext cx="216024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84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istrator\Desktop\QQ截图201604261042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3598"/>
            <a:ext cx="8081403" cy="326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QQ截图201604261038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5050"/>
            <a:ext cx="586740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9662"/>
            <a:ext cx="7878091" cy="249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0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朱\新建文件夹\小米软件开发模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4" y="987574"/>
            <a:ext cx="8240010" cy="341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istrator\Desktop\朱\新建文件夹\小米核心miui迭代过程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28"/>
          <a:stretch/>
        </p:blipFill>
        <p:spPr bwMode="auto">
          <a:xfrm>
            <a:off x="1403648" y="843558"/>
            <a:ext cx="2592288" cy="39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esktop\朱\新建文件夹\小米核心miui迭代过程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03978" y="843558"/>
            <a:ext cx="2632318" cy="39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6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2679253947"/>
              </p:ext>
            </p:extLst>
          </p:nvPr>
        </p:nvGraphicFramePr>
        <p:xfrm>
          <a:off x="395536" y="1298114"/>
          <a:ext cx="813690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149743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dministrator\Desktop\朱\新建文件夹\微信用户的爆炸式增长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9269" r="12416"/>
          <a:stretch/>
        </p:blipFill>
        <p:spPr bwMode="auto">
          <a:xfrm>
            <a:off x="5364088" y="2774278"/>
            <a:ext cx="33170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istrator\Desktop\朱\新建文件夹\微信用户的爆炸式增长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86" y="3746385"/>
            <a:ext cx="1728192" cy="81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1692275" y="1347788"/>
            <a:ext cx="66955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8000">
                <a:solidFill>
                  <a:srgbClr val="0070C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现在就去做</a:t>
            </a:r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1763688" y="2787649"/>
            <a:ext cx="61694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300" dirty="0">
                <a:solidFill>
                  <a:srgbClr val="0070C0"/>
                </a:solidFill>
                <a:latin typeface="方正正中黑简体" pitchFamily="2" charset="-122"/>
                <a:ea typeface="方正正中黑简体" pitchFamily="2" charset="-122"/>
                <a:sym typeface="方正正中黑简体" pitchFamily="2" charset="-122"/>
              </a:rPr>
              <a:t>快比完美重要，完美可以通过持续迭代不断逼近，行动的意义胜于一切</a:t>
            </a:r>
          </a:p>
        </p:txBody>
      </p:sp>
    </p:spTree>
    <p:extLst>
      <p:ext uri="{BB962C8B-B14F-4D97-AF65-F5344CB8AC3E}">
        <p14:creationId xmlns:p14="http://schemas.microsoft.com/office/powerpoint/2010/main" val="26706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"/>
          <p:cNvSpPr>
            <a:spLocks noChangeArrowheads="1"/>
          </p:cNvSpPr>
          <p:nvPr/>
        </p:nvSpPr>
        <p:spPr bwMode="auto">
          <a:xfrm>
            <a:off x="2126002" y="1491218"/>
            <a:ext cx="1811993" cy="459454"/>
          </a:xfrm>
          <a:prstGeom prst="roundRect">
            <a:avLst>
              <a:gd name="adj" fmla="val 10542"/>
            </a:avLst>
          </a:prstGeom>
          <a:solidFill>
            <a:srgbClr val="EEA2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FFFF"/>
                </a:solidFill>
              </a:rPr>
              <a:t>工业</a:t>
            </a:r>
            <a:r>
              <a:rPr lang="en-US" altLang="zh-CN" sz="2400" b="1" dirty="0" smtClean="0">
                <a:solidFill>
                  <a:srgbClr val="FFFFFF"/>
                </a:solidFill>
              </a:rPr>
              <a:t>3.0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3" name="图片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/>
          <a:stretch/>
        </p:blipFill>
        <p:spPr bwMode="auto">
          <a:xfrm>
            <a:off x="2132592" y="2030575"/>
            <a:ext cx="1805403" cy="1484701"/>
          </a:xfrm>
          <a:prstGeom prst="rect">
            <a:avLst/>
          </a:prstGeom>
          <a:noFill/>
          <a:ln w="88900" cap="sq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4716016" y="1491630"/>
            <a:ext cx="1811993" cy="459454"/>
          </a:xfrm>
          <a:prstGeom prst="roundRect">
            <a:avLst>
              <a:gd name="adj" fmla="val 1054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400" b="1" dirty="0" smtClean="0">
                <a:solidFill>
                  <a:srgbClr val="FFFFFF"/>
                </a:solidFill>
              </a:rPr>
              <a:t>工业</a:t>
            </a:r>
            <a:r>
              <a:rPr lang="en-US" altLang="zh-CN" sz="2400" b="1" dirty="0" smtClean="0">
                <a:solidFill>
                  <a:srgbClr val="FFFFFF"/>
                </a:solidFill>
              </a:rPr>
              <a:t>4.0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9"/>
          <a:stretch/>
        </p:blipFill>
        <p:spPr bwMode="auto">
          <a:xfrm>
            <a:off x="4722670" y="2036686"/>
            <a:ext cx="1805339" cy="147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4975" y="4879612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我们正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处于一个什么样的时代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泪滴形 9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4176713" y="2373313"/>
            <a:ext cx="412484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法则十：</a:t>
            </a:r>
            <a:r>
              <a:rPr lang="en-US" sz="3200" dirty="0" err="1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Efficent</a:t>
            </a:r>
            <a:r>
              <a:rPr lang="zh-CN" altLang="en-US" sz="32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高效</a:t>
            </a:r>
            <a:endParaRPr lang="en-US" altLang="zh-CN" sz="3200" dirty="0" smtClean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  <a:p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方正大黑简体" pitchFamily="65" charset="-122"/>
              </a:rPr>
              <a:t>组织机构的扁平化</a:t>
            </a: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方正大黑简体" pitchFamily="65" charset="-12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47775"/>
            <a:ext cx="26638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+”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的落地法则</a:t>
            </a: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5606"/>
            <a:ext cx="3692087" cy="269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6466"/>
            <a:ext cx="3816424" cy="271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2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7"/>
          <a:stretch/>
        </p:blipFill>
        <p:spPr bwMode="auto">
          <a:xfrm>
            <a:off x="323528" y="1347614"/>
            <a:ext cx="4131429" cy="276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0342"/>
            <a:ext cx="3744416" cy="27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6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915566"/>
            <a:ext cx="542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”的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十大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落地法则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11560" y="1985440"/>
            <a:ext cx="3005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一</a:t>
            </a:r>
            <a:r>
              <a:rPr 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:Listen to me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倾听我</a:t>
            </a:r>
            <a:endParaRPr lang="zh-CN" altLang="en-US" dirty="0"/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611560" y="2543502"/>
            <a:ext cx="4249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法则二：</a:t>
            </a:r>
            <a:r>
              <a:rPr lang="en-US" dirty="0" err="1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Ominichannel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全渠道一致体验</a:t>
            </a: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4932040" y="4217688"/>
            <a:ext cx="2403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法则十：</a:t>
            </a:r>
            <a:r>
              <a:rPr lang="en-US" dirty="0" err="1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Efficent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高效</a:t>
            </a: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4932040" y="3663103"/>
            <a:ext cx="29418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法则九</a:t>
            </a:r>
            <a:r>
              <a:rPr lang="zh-CN" altLang="en-US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：</a:t>
            </a:r>
            <a:r>
              <a:rPr lang="en-US" altLang="zh-CN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Iterative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快速迭代</a:t>
            </a:r>
            <a:endParaRPr lang="zh-CN" altLang="en-US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</a:endParaRPr>
          </a:p>
          <a:p>
            <a:endParaRPr lang="zh-CN" altLang="en-US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932040" y="3108518"/>
            <a:ext cx="3403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法则八</a:t>
            </a:r>
            <a:r>
              <a:rPr lang="zh-CN" altLang="en-US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：</a:t>
            </a:r>
            <a:r>
              <a:rPr lang="en-US" altLang="zh-CN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Less </a:t>
            </a:r>
            <a:r>
              <a:rPr lang="en-US" altLang="zh-CN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is more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少就是多</a:t>
            </a: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4932040" y="2553933"/>
            <a:ext cx="3198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法则七</a:t>
            </a:r>
            <a:r>
              <a:rPr lang="zh-CN" altLang="en-US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：</a:t>
            </a:r>
            <a:r>
              <a:rPr lang="en-US" altLang="zh-CN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Personalized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个性化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932040" y="1999348"/>
            <a:ext cx="3583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法则六</a:t>
            </a:r>
            <a:r>
              <a:rPr lang="zh-CN" altLang="en-US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 My favorite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给他想要的</a:t>
            </a:r>
            <a:endParaRPr lang="zh-CN" altLang="en-US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611560" y="3101564"/>
            <a:ext cx="2460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法则三：</a:t>
            </a:r>
            <a:r>
              <a:rPr 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Value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价值观</a:t>
            </a: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611560" y="3659626"/>
            <a:ext cx="3198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法则四：</a:t>
            </a:r>
            <a:r>
              <a:rPr 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Engagement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参与感</a:t>
            </a: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611560" y="4217688"/>
            <a:ext cx="2864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法则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五：</a:t>
            </a:r>
            <a:r>
              <a:rPr 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Scream</a:t>
            </a:r>
            <a:r>
              <a:rPr lang="zh-CN" altLang="en-US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让我尖叫</a:t>
            </a:r>
          </a:p>
        </p:txBody>
      </p:sp>
    </p:spTree>
    <p:extLst>
      <p:ext uri="{BB962C8B-B14F-4D97-AF65-F5344CB8AC3E}">
        <p14:creationId xmlns:p14="http://schemas.microsoft.com/office/powerpoint/2010/main" val="20009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>
            <a:spLocks noChangeArrowheads="1"/>
          </p:cNvSpPr>
          <p:nvPr/>
        </p:nvSpPr>
        <p:spPr bwMode="auto">
          <a:xfrm>
            <a:off x="8393113" y="4625975"/>
            <a:ext cx="4857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zh-CN" sz="1600">
                <a:solidFill>
                  <a:srgbClr val="FFFF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Arial Unicode MS" pitchFamily="34" charset="-122"/>
              </a:rPr>
              <a:t>* </a:t>
            </a:r>
            <a:endParaRPr lang="zh-CN" altLang="zh-CN"/>
          </a:p>
        </p:txBody>
      </p:sp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3203575" y="1946275"/>
            <a:ext cx="48974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工会互联网</a:t>
            </a:r>
            <a:r>
              <a:rPr lang="en-US" altLang="zh-CN" sz="40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+</a:t>
            </a:r>
            <a:r>
              <a:rPr lang="zh-CN" altLang="en-US" sz="40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服务</a:t>
            </a:r>
            <a:endParaRPr lang="en-US" altLang="zh-CN" sz="4000" dirty="0" smtClean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  <a:p>
            <a:r>
              <a:rPr lang="zh-CN" altLang="en-US" sz="40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应用</a:t>
            </a:r>
            <a:r>
              <a:rPr lang="zh-CN" altLang="en-US" sz="40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案例</a:t>
            </a:r>
          </a:p>
        </p:txBody>
      </p:sp>
      <p:sp>
        <p:nvSpPr>
          <p:cNvPr id="4" name="椭圆 5"/>
          <p:cNvSpPr>
            <a:spLocks noChangeArrowheads="1"/>
          </p:cNvSpPr>
          <p:nvPr/>
        </p:nvSpPr>
        <p:spPr bwMode="auto">
          <a:xfrm>
            <a:off x="-1655763" y="1131888"/>
            <a:ext cx="3313113" cy="3241675"/>
          </a:xfrm>
          <a:prstGeom prst="ellipse">
            <a:avLst/>
          </a:prstGeom>
          <a:noFill/>
          <a:ln w="25400" cap="flat" cmpd="sng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" name="椭圆 6"/>
          <p:cNvSpPr>
            <a:spLocks noChangeArrowheads="1"/>
          </p:cNvSpPr>
          <p:nvPr/>
        </p:nvSpPr>
        <p:spPr bwMode="auto">
          <a:xfrm>
            <a:off x="222250" y="1276350"/>
            <a:ext cx="2746375" cy="2663825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5400">
                <a:solidFill>
                  <a:srgbClr val="FFFFFF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案例</a:t>
            </a:r>
          </a:p>
        </p:txBody>
      </p:sp>
      <p:sp>
        <p:nvSpPr>
          <p:cNvPr id="6" name="椭圆 7"/>
          <p:cNvSpPr>
            <a:spLocks noChangeArrowheads="1"/>
          </p:cNvSpPr>
          <p:nvPr/>
        </p:nvSpPr>
        <p:spPr bwMode="auto">
          <a:xfrm>
            <a:off x="107950" y="771525"/>
            <a:ext cx="755650" cy="7207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WHY?</a:t>
            </a:r>
          </a:p>
        </p:txBody>
      </p:sp>
      <p:sp>
        <p:nvSpPr>
          <p:cNvPr id="7" name="椭圆 8"/>
          <p:cNvSpPr>
            <a:spLocks noChangeArrowheads="1"/>
          </p:cNvSpPr>
          <p:nvPr/>
        </p:nvSpPr>
        <p:spPr bwMode="auto">
          <a:xfrm>
            <a:off x="107950" y="3795713"/>
            <a:ext cx="935038" cy="936625"/>
          </a:xfrm>
          <a:prstGeom prst="ellipse">
            <a:avLst/>
          </a:prstGeom>
          <a:solidFill>
            <a:srgbClr val="D8D8D8"/>
          </a:solidFill>
          <a:ln w="25400" cap="flat" cmpd="sng">
            <a:solidFill>
              <a:srgbClr val="BFBFB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915940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2627784" y="2283718"/>
            <a:ext cx="3960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普惠制项目调研</a:t>
            </a:r>
          </a:p>
        </p:txBody>
      </p:sp>
    </p:spTree>
    <p:extLst>
      <p:ext uri="{BB962C8B-B14F-4D97-AF65-F5344CB8AC3E}">
        <p14:creationId xmlns:p14="http://schemas.microsoft.com/office/powerpoint/2010/main" val="403125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普惠制基本模式对比改"/>
          <p:cNvPicPr>
            <a:picLocks noChangeAspect="1"/>
          </p:cNvPicPr>
          <p:nvPr/>
        </p:nvPicPr>
        <p:blipFill rotWithShape="1">
          <a:blip r:embed="rId2"/>
          <a:srcRect t="-1" r="51481" b="-785"/>
          <a:stretch/>
        </p:blipFill>
        <p:spPr>
          <a:xfrm>
            <a:off x="2051720" y="843558"/>
            <a:ext cx="4665890" cy="37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普惠制基本模式对比改"/>
          <p:cNvPicPr>
            <a:picLocks noChangeAspect="1"/>
          </p:cNvPicPr>
          <p:nvPr/>
        </p:nvPicPr>
        <p:blipFill rotWithShape="1">
          <a:blip r:embed="rId2"/>
          <a:srcRect l="48696" t="-1" b="-785"/>
          <a:stretch/>
        </p:blipFill>
        <p:spPr>
          <a:xfrm>
            <a:off x="2123728" y="1347614"/>
            <a:ext cx="4248472" cy="32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1990218" y="2139702"/>
            <a:ext cx="53285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怎样建设职工之家</a:t>
            </a:r>
            <a:endParaRPr lang="zh-CN" altLang="en-US" sz="4800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esktop\170745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3" y="1658094"/>
            <a:ext cx="2932353" cy="19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543" y="3602310"/>
            <a:ext cx="2932353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利用互联网技术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435" name="Picture 3" descr="C:\Users\Administrator\Desktop\01300000167299124424622078437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88" y="1658094"/>
            <a:ext cx="2608560" cy="19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7889" y="3602310"/>
            <a:ext cx="260856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充分参与的模式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683410"/>
            <a:ext cx="2823127" cy="189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2158" y="3614643"/>
            <a:ext cx="282312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自媒体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泪滴形 8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611560" y="1203598"/>
            <a:ext cx="5544616" cy="1872208"/>
          </a:xfrm>
          <a:prstGeom prst="wedgeRoundRectCallout">
            <a:avLst>
              <a:gd name="adj1" fmla="val 38933"/>
              <a:gd name="adj2" fmla="val 62891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 descr="C:\Users\Administrator\Desktop\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54" y="1851670"/>
            <a:ext cx="4330646" cy="335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55576" y="1215420"/>
            <a:ext cx="5112568" cy="157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 smtClean="0"/>
              <a:t>        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李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克强在政府工作报告中提出，“制定‘互联网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+’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行动计划，推动移动互联网、云计算、大数据、物联网等与现代制造业结合，促进电子商务、工业互联网和互联网金融健康发展，引导互联网企业拓展国际市场。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75" y="4879612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我们正</a:t>
            </a:r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处于一个什么样的时代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2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3" y="699544"/>
            <a:ext cx="7382793" cy="418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泪滴形 3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8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1990218" y="2139702"/>
            <a:ext cx="53285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800" dirty="0" smtClean="0">
                <a:solidFill>
                  <a:srgbClr val="000000"/>
                </a:solidFill>
                <a:latin typeface="方正大黑简体" pitchFamily="65" charset="-122"/>
                <a:ea typeface="方正大黑简体" pitchFamily="65" charset="-122"/>
                <a:sym typeface="方正大黑简体" pitchFamily="65" charset="-122"/>
              </a:rPr>
              <a:t>我们的一些心得</a:t>
            </a:r>
            <a:endParaRPr lang="zh-CN" altLang="en-US" sz="4800" dirty="0">
              <a:solidFill>
                <a:srgbClr val="000000"/>
              </a:solidFill>
              <a:latin typeface="方正大黑简体" pitchFamily="65" charset="-122"/>
              <a:ea typeface="方正大黑简体" pitchFamily="65" charset="-122"/>
              <a:sym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481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9542"/>
            <a:ext cx="5328592" cy="398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4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6" y="747306"/>
            <a:ext cx="722441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QQ图片201511051017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71550"/>
            <a:ext cx="5688632" cy="42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泪滴形 3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24422" y="1052931"/>
            <a:ext cx="7076963" cy="3714952"/>
            <a:chOff x="2042795" y="1586230"/>
            <a:chExt cx="8350085" cy="4301461"/>
          </a:xfrm>
        </p:grpSpPr>
        <p:cxnSp>
          <p:nvCxnSpPr>
            <p:cNvPr id="49" name="直接连接符 48"/>
            <p:cNvCxnSpPr/>
            <p:nvPr/>
          </p:nvCxnSpPr>
          <p:spPr>
            <a:xfrm flipV="1">
              <a:off x="8091170" y="3849825"/>
              <a:ext cx="377507" cy="505640"/>
            </a:xfrm>
            <a:prstGeom prst="line">
              <a:avLst/>
            </a:prstGeom>
            <a:ln w="19050">
              <a:solidFill>
                <a:schemeClr val="bg2">
                  <a:lumMod val="25000"/>
                  <a:alpha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2435" y="2543380"/>
              <a:ext cx="3706095" cy="1725519"/>
            </a:xfrm>
            <a:prstGeom prst="rect">
              <a:avLst/>
            </a:prstGeom>
          </p:spPr>
        </p:pic>
        <p:cxnSp>
          <p:nvCxnSpPr>
            <p:cNvPr id="25" name="直接连接符 24"/>
            <p:cNvCxnSpPr/>
            <p:nvPr/>
          </p:nvCxnSpPr>
          <p:spPr>
            <a:xfrm flipV="1">
              <a:off x="5121275" y="4595495"/>
              <a:ext cx="2536825" cy="361473"/>
            </a:xfrm>
            <a:prstGeom prst="line">
              <a:avLst/>
            </a:prstGeom>
            <a:ln w="19050">
              <a:solidFill>
                <a:schemeClr val="bg2">
                  <a:lumMod val="25000"/>
                  <a:alpha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4104640" y="2052955"/>
              <a:ext cx="2200275" cy="533400"/>
            </a:xfrm>
            <a:prstGeom prst="line">
              <a:avLst/>
            </a:prstGeom>
            <a:ln w="19050">
              <a:solidFill>
                <a:schemeClr val="bg2">
                  <a:lumMod val="25000"/>
                  <a:alpha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4047490" y="3929380"/>
              <a:ext cx="700405" cy="852170"/>
            </a:xfrm>
            <a:prstGeom prst="line">
              <a:avLst/>
            </a:prstGeom>
            <a:ln w="19050">
              <a:solidFill>
                <a:schemeClr val="bg2">
                  <a:lumMod val="25000"/>
                  <a:alpha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/>
            <p:cNvGrpSpPr/>
            <p:nvPr/>
          </p:nvGrpSpPr>
          <p:grpSpPr>
            <a:xfrm>
              <a:off x="2042795" y="2123440"/>
              <a:ext cx="2309495" cy="2199640"/>
              <a:chOff x="1095" y="2204"/>
              <a:chExt cx="3637" cy="3464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1095" y="2204"/>
                <a:ext cx="3637" cy="3464"/>
                <a:chOff x="7305" y="2114"/>
                <a:chExt cx="3637" cy="3464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7605" y="2414"/>
                  <a:ext cx="2865" cy="2865"/>
                </a:xfrm>
                <a:prstGeom prst="ellipse">
                  <a:avLst/>
                </a:prstGeom>
                <a:solidFill>
                  <a:srgbClr val="4E7FBA"/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7305" y="2114"/>
                  <a:ext cx="3464" cy="3464"/>
                </a:xfrm>
                <a:prstGeom prst="ellipse">
                  <a:avLst/>
                </a:prstGeom>
                <a:no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10402" y="4013"/>
                  <a:ext cx="540" cy="5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7305" y="2114"/>
                  <a:ext cx="3464" cy="3464"/>
                </a:xfrm>
                <a:prstGeom prst="ellipse">
                  <a:avLst/>
                </a:prstGeom>
                <a:noFill/>
                <a:ln w="1143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0" name="文本框 22"/>
              <p:cNvSpPr txBox="1"/>
              <p:nvPr/>
            </p:nvSpPr>
            <p:spPr>
              <a:xfrm>
                <a:off x="1608" y="3088"/>
                <a:ext cx="2438" cy="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点击量</a:t>
                </a:r>
                <a:endParaRPr lang="en-US" altLang="zh-CN" b="1" dirty="0">
                  <a:solidFill>
                    <a:schemeClr val="bg1"/>
                  </a:solidFill>
                  <a:latin typeface="微软雅黑" charset="0"/>
                  <a:ea typeface="微软雅黑" charset="0"/>
                </a:endParaRPr>
              </a:p>
              <a:p>
                <a:pPr algn="ctr"/>
                <a:r>
                  <a:rPr lang="en-US" altLang="zh-CN" sz="30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6</a:t>
                </a:r>
                <a:r>
                  <a:rPr lang="zh-CN" altLang="en-US" sz="30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00</a:t>
                </a:r>
                <a:r>
                  <a:rPr lang="zh-CN" altLang="en-US" sz="11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多万</a:t>
                </a: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6296025" y="1586230"/>
              <a:ext cx="1362075" cy="895350"/>
              <a:chOff x="7793" y="1358"/>
              <a:chExt cx="2145" cy="141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7807" y="1358"/>
                <a:ext cx="1410" cy="1410"/>
              </a:xfrm>
              <a:prstGeom prst="ellipse">
                <a:avLst/>
              </a:prstGeom>
              <a:solidFill>
                <a:srgbClr val="4D78A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文本框 23"/>
              <p:cNvSpPr txBox="1"/>
              <p:nvPr/>
            </p:nvSpPr>
            <p:spPr>
              <a:xfrm>
                <a:off x="7793" y="1779"/>
                <a:ext cx="2145" cy="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524</a:t>
                </a:r>
                <a:r>
                  <a:rPr lang="zh-CN" altLang="en-US" sz="1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多家</a:t>
                </a: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4536355" y="4334660"/>
              <a:ext cx="1240531" cy="1090683"/>
              <a:chOff x="9019" y="5518"/>
              <a:chExt cx="1185" cy="109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9054" y="5518"/>
                <a:ext cx="1092" cy="1092"/>
              </a:xfrm>
              <a:prstGeom prst="ellipse">
                <a:avLst/>
              </a:prstGeom>
              <a:solidFill>
                <a:srgbClr val="3D68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24"/>
              <p:cNvSpPr txBox="1"/>
              <p:nvPr/>
            </p:nvSpPr>
            <p:spPr>
              <a:xfrm>
                <a:off x="9019" y="5660"/>
                <a:ext cx="1185" cy="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7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285</a:t>
                </a:r>
              </a:p>
              <a:p>
                <a:pPr algn="ctr"/>
                <a:r>
                  <a:rPr lang="zh-CN" altLang="en-US" sz="11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场</a:t>
                </a: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 flipH="1" flipV="1">
              <a:off x="7115810" y="2290445"/>
              <a:ext cx="1228408" cy="988695"/>
            </a:xfrm>
            <a:prstGeom prst="line">
              <a:avLst/>
            </a:prstGeom>
            <a:ln w="19050">
              <a:solidFill>
                <a:schemeClr val="bg2">
                  <a:lumMod val="25000"/>
                  <a:alpha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/>
            <p:cNvGrpSpPr/>
            <p:nvPr/>
          </p:nvGrpSpPr>
          <p:grpSpPr>
            <a:xfrm>
              <a:off x="7761520" y="2784792"/>
              <a:ext cx="1621481" cy="1065868"/>
              <a:chOff x="7468" y="1358"/>
              <a:chExt cx="2145" cy="1410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7807" y="1358"/>
                <a:ext cx="1410" cy="1410"/>
              </a:xfrm>
              <a:prstGeom prst="ellipse">
                <a:avLst/>
              </a:prstGeom>
              <a:solidFill>
                <a:srgbClr val="4971A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23"/>
              <p:cNvSpPr txBox="1"/>
              <p:nvPr/>
            </p:nvSpPr>
            <p:spPr>
              <a:xfrm>
                <a:off x="7468" y="1688"/>
                <a:ext cx="2145" cy="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超过</a:t>
                </a:r>
                <a:endParaRPr lang="en-US" altLang="zh-CN" sz="1200" b="1" dirty="0">
                  <a:solidFill>
                    <a:schemeClr val="bg1"/>
                  </a:solidFill>
                  <a:latin typeface="微软雅黑" charset="0"/>
                  <a:ea typeface="微软雅黑" charset="0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4000</a:t>
                </a:r>
                <a:r>
                  <a:rPr lang="zh-CN" altLang="en-US" sz="12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多家</a:t>
                </a:r>
              </a:p>
            </p:txBody>
          </p:sp>
        </p:grpSp>
        <p:sp>
          <p:nvSpPr>
            <p:cNvPr id="45" name="文本框 26"/>
            <p:cNvSpPr txBox="1"/>
            <p:nvPr/>
          </p:nvSpPr>
          <p:spPr>
            <a:xfrm>
              <a:off x="7280615" y="1664637"/>
              <a:ext cx="2102387" cy="641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1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defRPr>
              </a:lvl1pPr>
            </a:lstStyle>
            <a:p>
              <a:r>
                <a:rPr lang="zh-CN" altLang="en-US" dirty="0"/>
                <a:t>社会培训机构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6807434" y="4016534"/>
              <a:ext cx="1486852" cy="1486852"/>
              <a:chOff x="9054" y="5518"/>
              <a:chExt cx="1092" cy="1092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9054" y="5518"/>
                <a:ext cx="1092" cy="1092"/>
              </a:xfrm>
              <a:prstGeom prst="ellipse">
                <a:avLst/>
              </a:prstGeom>
              <a:solidFill>
                <a:srgbClr val="7293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文本框 24"/>
              <p:cNvSpPr txBox="1"/>
              <p:nvPr/>
            </p:nvSpPr>
            <p:spPr>
              <a:xfrm>
                <a:off x="9122" y="5712"/>
                <a:ext cx="956" cy="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0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2</a:t>
                </a:r>
                <a:r>
                  <a:rPr lang="en-US" altLang="zh-CN" sz="30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5</a:t>
                </a:r>
                <a:r>
                  <a:rPr lang="zh-CN" altLang="en-US" sz="15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万</a:t>
                </a:r>
              </a:p>
              <a:p>
                <a:pPr algn="ctr"/>
                <a:r>
                  <a:rPr lang="zh-CN" altLang="en-US" sz="1100" b="1" dirty="0">
                    <a:solidFill>
                      <a:schemeClr val="bg1"/>
                    </a:solidFill>
                    <a:latin typeface="微软雅黑" charset="0"/>
                    <a:ea typeface="微软雅黑" charset="0"/>
                  </a:rPr>
                  <a:t>人次</a:t>
                </a:r>
              </a:p>
            </p:txBody>
          </p:sp>
        </p:grpSp>
        <p:sp>
          <p:nvSpPr>
            <p:cNvPr id="50" name="文本框 26"/>
            <p:cNvSpPr txBox="1"/>
            <p:nvPr/>
          </p:nvSpPr>
          <p:spPr>
            <a:xfrm>
              <a:off x="9178653" y="3040727"/>
              <a:ext cx="1214227" cy="50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b="1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注册企业</a:t>
              </a:r>
            </a:p>
          </p:txBody>
        </p:sp>
        <p:sp>
          <p:nvSpPr>
            <p:cNvPr id="51" name="文本框 26"/>
            <p:cNvSpPr txBox="1"/>
            <p:nvPr/>
          </p:nvSpPr>
          <p:spPr>
            <a:xfrm>
              <a:off x="8344218" y="4907634"/>
              <a:ext cx="1441548" cy="641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1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defRPr>
              </a:lvl1pPr>
            </a:lstStyle>
            <a:p>
              <a:r>
                <a:rPr lang="zh-CN" altLang="en-US" dirty="0"/>
                <a:t>培训人次</a:t>
              </a:r>
            </a:p>
          </p:txBody>
        </p:sp>
        <p:sp>
          <p:nvSpPr>
            <p:cNvPr id="52" name="文本框 26"/>
            <p:cNvSpPr txBox="1"/>
            <p:nvPr/>
          </p:nvSpPr>
          <p:spPr>
            <a:xfrm>
              <a:off x="4501942" y="5379867"/>
              <a:ext cx="1214227" cy="50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b="1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公益巡讲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泪滴形 53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5648515" y="1164567"/>
            <a:ext cx="0" cy="342253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672832" y="1520818"/>
            <a:ext cx="1172655" cy="28196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工会</a:t>
            </a:r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学院</a:t>
            </a:r>
            <a:endParaRPr lang="en-US" altLang="zh-CN" sz="1400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定制培训产品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49424" y="2102385"/>
            <a:ext cx="1135452" cy="407750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职工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49424" y="2720529"/>
            <a:ext cx="1135452" cy="407750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企业</a:t>
            </a:r>
          </a:p>
        </p:txBody>
      </p:sp>
      <p:sp>
        <p:nvSpPr>
          <p:cNvPr id="6" name="矩形 5"/>
          <p:cNvSpPr/>
          <p:nvPr/>
        </p:nvSpPr>
        <p:spPr>
          <a:xfrm>
            <a:off x="7249424" y="3345142"/>
            <a:ext cx="1135452" cy="407750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社会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0557" y="1520818"/>
            <a:ext cx="1660945" cy="631883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社会培训</a:t>
            </a:r>
            <a:r>
              <a: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机构</a:t>
            </a:r>
          </a:p>
        </p:txBody>
      </p:sp>
      <p:sp>
        <p:nvSpPr>
          <p:cNvPr id="8" name="矩形 7"/>
          <p:cNvSpPr/>
          <p:nvPr/>
        </p:nvSpPr>
        <p:spPr>
          <a:xfrm>
            <a:off x="480557" y="2250067"/>
            <a:ext cx="1660945" cy="631883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人社定点培训机构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5794" y="2979315"/>
            <a:ext cx="1660945" cy="631883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安监定点培训机构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5794" y="3708563"/>
            <a:ext cx="1660945" cy="631883"/>
          </a:xfrm>
          <a:prstGeom prst="rect">
            <a:avLst/>
          </a:prstGeom>
          <a:solidFill>
            <a:srgbClr val="526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高          校</a:t>
            </a:r>
            <a:endParaRPr lang="zh-CN" altLang="en-US" sz="1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15757" y="1520818"/>
            <a:ext cx="2136119" cy="2815321"/>
            <a:chOff x="6021010" y="1794855"/>
            <a:chExt cx="2848158" cy="3753761"/>
          </a:xfrm>
        </p:grpSpPr>
        <p:sp>
          <p:nvSpPr>
            <p:cNvPr id="12" name="矩形 11"/>
            <p:cNvSpPr/>
            <p:nvPr/>
          </p:nvSpPr>
          <p:spPr>
            <a:xfrm>
              <a:off x="6021010" y="2572517"/>
              <a:ext cx="2848158" cy="219843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+mn-ea"/>
                </a:rPr>
                <a:t>工会职工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+mn-ea"/>
                </a:rPr>
                <a:t>教育</a:t>
              </a:r>
              <a:r>
                <a:rPr lang="zh-CN" altLang="en-US" sz="14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+mn-ea"/>
                </a:rPr>
                <a:t>基地</a:t>
              </a:r>
              <a:endParaRPr lang="en-US" altLang="zh-CN" sz="140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endParaRPr>
            </a:p>
            <a:p>
              <a:pPr algn="ctr"/>
              <a:r>
                <a:rPr lang="zh-CN" altLang="en-US" sz="140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+mn-ea"/>
                </a:rPr>
                <a:t>服务中心</a:t>
              </a:r>
              <a:endParaRPr lang="zh-CN" altLang="en-US" sz="14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021010" y="4847001"/>
              <a:ext cx="1402030" cy="7016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+mn-ea"/>
                </a:rPr>
                <a:t>企业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6021010" y="1794855"/>
              <a:ext cx="1423829" cy="7016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+mn-ea"/>
                </a:rPr>
                <a:t>个人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79483" y="1127369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线上服务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0879" y="1127368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线下服务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136738" y="1745892"/>
            <a:ext cx="545077" cy="2369482"/>
            <a:chOff x="2848984" y="2094953"/>
            <a:chExt cx="726769" cy="3159309"/>
          </a:xfrm>
        </p:grpSpPr>
        <p:sp>
          <p:nvSpPr>
            <p:cNvPr id="18" name="左右箭头 17"/>
            <p:cNvSpPr/>
            <p:nvPr/>
          </p:nvSpPr>
          <p:spPr>
            <a:xfrm>
              <a:off x="2855335" y="2094953"/>
              <a:ext cx="708441" cy="242316"/>
            </a:xfrm>
            <a:prstGeom prst="left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左右箭头 18"/>
            <p:cNvSpPr/>
            <p:nvPr/>
          </p:nvSpPr>
          <p:spPr>
            <a:xfrm>
              <a:off x="2855335" y="3081527"/>
              <a:ext cx="708441" cy="242316"/>
            </a:xfrm>
            <a:prstGeom prst="left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左右箭头 19"/>
            <p:cNvSpPr/>
            <p:nvPr/>
          </p:nvSpPr>
          <p:spPr>
            <a:xfrm>
              <a:off x="2848984" y="5011946"/>
              <a:ext cx="708441" cy="242316"/>
            </a:xfrm>
            <a:prstGeom prst="left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左右箭头 20"/>
            <p:cNvSpPr/>
            <p:nvPr/>
          </p:nvSpPr>
          <p:spPr>
            <a:xfrm>
              <a:off x="2867312" y="4039615"/>
              <a:ext cx="708441" cy="242316"/>
            </a:xfrm>
            <a:prstGeom prst="left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845487" y="1958600"/>
            <a:ext cx="670271" cy="2289110"/>
            <a:chOff x="5127316" y="2378565"/>
            <a:chExt cx="893694" cy="3052146"/>
          </a:xfrm>
        </p:grpSpPr>
        <p:cxnSp>
          <p:nvCxnSpPr>
            <p:cNvPr id="23" name="肘形连接符 22"/>
            <p:cNvCxnSpPr>
              <a:endCxn id="14" idx="1"/>
            </p:cNvCxnSpPr>
            <p:nvPr/>
          </p:nvCxnSpPr>
          <p:spPr>
            <a:xfrm rot="5400000" flipH="1" flipV="1">
              <a:off x="5104484" y="2990981"/>
              <a:ext cx="1528942" cy="304110"/>
            </a:xfrm>
            <a:prstGeom prst="bentConnector2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肘形连接符 23"/>
            <p:cNvCxnSpPr>
              <a:endCxn id="13" idx="1"/>
            </p:cNvCxnSpPr>
            <p:nvPr/>
          </p:nvCxnSpPr>
          <p:spPr>
            <a:xfrm rot="16200000" flipH="1">
              <a:off x="5016780" y="4426481"/>
              <a:ext cx="1704350" cy="304110"/>
            </a:xfrm>
            <a:prstGeom prst="bentConnector2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3" idx="3"/>
              <a:endCxn id="12" idx="1"/>
            </p:cNvCxnSpPr>
            <p:nvPr/>
          </p:nvCxnSpPr>
          <p:spPr>
            <a:xfrm flipV="1">
              <a:off x="5127316" y="3680362"/>
              <a:ext cx="893694" cy="2871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6651876" y="2306260"/>
            <a:ext cx="597549" cy="1235186"/>
            <a:chOff x="8882107" y="3006111"/>
            <a:chExt cx="796732" cy="1646915"/>
          </a:xfrm>
        </p:grpSpPr>
        <p:cxnSp>
          <p:nvCxnSpPr>
            <p:cNvPr id="27" name="肘形连接符 26"/>
            <p:cNvCxnSpPr>
              <a:endCxn id="4" idx="1"/>
            </p:cNvCxnSpPr>
            <p:nvPr/>
          </p:nvCxnSpPr>
          <p:spPr>
            <a:xfrm rot="5400000" flipH="1" flipV="1">
              <a:off x="9051244" y="3262766"/>
              <a:ext cx="884249" cy="370940"/>
            </a:xfrm>
            <a:prstGeom prst="bentConnector2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肘形连接符 27"/>
            <p:cNvCxnSpPr/>
            <p:nvPr/>
          </p:nvCxnSpPr>
          <p:spPr>
            <a:xfrm rot="16200000" flipH="1">
              <a:off x="9035182" y="4022308"/>
              <a:ext cx="903434" cy="358001"/>
            </a:xfrm>
            <a:prstGeom prst="bentConnector2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>
              <a:stCxn id="12" idx="3"/>
              <a:endCxn id="5" idx="1"/>
            </p:cNvCxnSpPr>
            <p:nvPr/>
          </p:nvCxnSpPr>
          <p:spPr>
            <a:xfrm flipV="1">
              <a:off x="8882107" y="3830303"/>
              <a:ext cx="796731" cy="543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泪滴形 30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0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4" y="699541"/>
            <a:ext cx="3774668" cy="309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40" y="699542"/>
            <a:ext cx="3787849" cy="309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4" y="3791266"/>
            <a:ext cx="3774668" cy="100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40" y="3771259"/>
            <a:ext cx="3787849" cy="100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泪滴形 6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5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516698" y="1005052"/>
            <a:ext cx="2459421" cy="5557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企业网络大学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835574" y="922285"/>
            <a:ext cx="983375" cy="364183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工会在线学堂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516698" y="2050177"/>
            <a:ext cx="2459421" cy="6296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培训资源组建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831397" y="2092873"/>
            <a:ext cx="1670161" cy="4512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企业内部课程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763034" y="3100231"/>
            <a:ext cx="1966749" cy="435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在线考核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763034" y="3956161"/>
            <a:ext cx="1966749" cy="4512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培训数据汇总</a:t>
            </a:r>
          </a:p>
        </p:txBody>
      </p:sp>
      <p:sp>
        <p:nvSpPr>
          <p:cNvPr id="11" name="上下箭头 10"/>
          <p:cNvSpPr/>
          <p:nvPr/>
        </p:nvSpPr>
        <p:spPr>
          <a:xfrm>
            <a:off x="4622255" y="1607426"/>
            <a:ext cx="248307" cy="39611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左右箭头 11"/>
          <p:cNvSpPr/>
          <p:nvPr/>
        </p:nvSpPr>
        <p:spPr>
          <a:xfrm>
            <a:off x="1939162" y="2205695"/>
            <a:ext cx="1454368" cy="2621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>
            <a:off x="6070715" y="2205695"/>
            <a:ext cx="638504" cy="2256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4578900" y="2726459"/>
            <a:ext cx="335018" cy="327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4578900" y="3582390"/>
            <a:ext cx="335018" cy="327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2021932" y="4068983"/>
            <a:ext cx="1577536" cy="225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993204" y="1928696"/>
            <a:ext cx="157479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课程选取（定制）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0847" y="2472113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课程共享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4285" y="3791984"/>
            <a:ext cx="103618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大数据分析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0847" y="4294627"/>
            <a:ext cx="85664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发现问题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831398" y="1150877"/>
            <a:ext cx="1247448" cy="4512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自制视频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6831398" y="3048660"/>
            <a:ext cx="1247448" cy="4512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图文</a:t>
            </a:r>
          </a:p>
        </p:txBody>
      </p:sp>
      <p:sp>
        <p:nvSpPr>
          <p:cNvPr id="23" name="下箭头 22"/>
          <p:cNvSpPr/>
          <p:nvPr/>
        </p:nvSpPr>
        <p:spPr>
          <a:xfrm>
            <a:off x="7295495" y="1690852"/>
            <a:ext cx="271955" cy="307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7295495" y="2639743"/>
            <a:ext cx="271955" cy="3271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泪滴形 2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Users\Administrator\Desktop\QQ截图20160128104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218" y="912276"/>
            <a:ext cx="5799384" cy="38197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泪滴形 3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4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QQ截图201603291045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3872"/>
            <a:ext cx="8785473" cy="28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6528" y="962040"/>
            <a:ext cx="8490323" cy="3720940"/>
            <a:chOff x="604612" y="1189188"/>
            <a:chExt cx="11320430" cy="49612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12" y="1189188"/>
              <a:ext cx="3120727" cy="496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914" y="1189188"/>
              <a:ext cx="4073369" cy="259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339" y="3785692"/>
              <a:ext cx="4077944" cy="2364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780" y="1189189"/>
              <a:ext cx="4404262" cy="496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泪滴形 8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0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6" y="1050104"/>
            <a:ext cx="3718099" cy="371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86" y="1050104"/>
            <a:ext cx="3707538" cy="37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53" y="1084521"/>
            <a:ext cx="3789542" cy="37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4" y="1084521"/>
            <a:ext cx="3796569" cy="37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泪滴形 4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0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71" y="901535"/>
            <a:ext cx="2179298" cy="39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20" y="901535"/>
            <a:ext cx="2368449" cy="39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Administrator\Desktop\无锡惠山经济开发区工会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8" y="901535"/>
            <a:ext cx="2918603" cy="39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975" y="487961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怎样建设职工之家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泪滴形 5"/>
          <p:cNvSpPr/>
          <p:nvPr/>
        </p:nvSpPr>
        <p:spPr>
          <a:xfrm>
            <a:off x="107950" y="4925778"/>
            <a:ext cx="184666" cy="184666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2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71550"/>
            <a:ext cx="5410672" cy="395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2483" r="42975" b="13672"/>
          <a:stretch/>
        </p:blipFill>
        <p:spPr bwMode="auto">
          <a:xfrm>
            <a:off x="539552" y="915566"/>
            <a:ext cx="2736304" cy="22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63838"/>
            <a:ext cx="27336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2997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1670</TotalTime>
  <Words>1002</Words>
  <Application>Microsoft Office PowerPoint</Application>
  <PresentationFormat>全屏显示(16:9)</PresentationFormat>
  <Paragraphs>211</Paragraphs>
  <Slides>95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06" baseType="lpstr">
      <vt:lpstr>Arial</vt:lpstr>
      <vt:lpstr>宋体</vt:lpstr>
      <vt:lpstr>方正大黑简体</vt:lpstr>
      <vt:lpstr>Calibri</vt:lpstr>
      <vt:lpstr>华文细黑</vt:lpstr>
      <vt:lpstr>Wingdings</vt:lpstr>
      <vt:lpstr>Arial Unicode MS</vt:lpstr>
      <vt:lpstr>方正行楷简体</vt:lpstr>
      <vt:lpstr>方正正中黑简体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91</cp:revision>
  <dcterms:created xsi:type="dcterms:W3CDTF">2016-03-22T02:26:05Z</dcterms:created>
  <dcterms:modified xsi:type="dcterms:W3CDTF">2016-04-27T04:18:29Z</dcterms:modified>
</cp:coreProperties>
</file>